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51" r:id="rId2"/>
    <p:sldId id="352" r:id="rId3"/>
    <p:sldId id="353" r:id="rId4"/>
    <p:sldId id="355" r:id="rId5"/>
    <p:sldId id="354" r:id="rId6"/>
    <p:sldId id="356" r:id="rId7"/>
    <p:sldId id="357" r:id="rId8"/>
    <p:sldId id="358" r:id="rId9"/>
    <p:sldId id="359" r:id="rId10"/>
    <p:sldId id="361" r:id="rId11"/>
    <p:sldId id="362" r:id="rId12"/>
    <p:sldId id="364" r:id="rId13"/>
    <p:sldId id="363" r:id="rId14"/>
    <p:sldId id="349" r:id="rId15"/>
    <p:sldId id="348" r:id="rId16"/>
    <p:sldId id="346" r:id="rId17"/>
    <p:sldId id="365" r:id="rId18"/>
    <p:sldId id="377" r:id="rId19"/>
    <p:sldId id="369" r:id="rId20"/>
    <p:sldId id="378" r:id="rId21"/>
    <p:sldId id="374" r:id="rId22"/>
    <p:sldId id="375" r:id="rId23"/>
    <p:sldId id="371" r:id="rId24"/>
    <p:sldId id="372" r:id="rId25"/>
    <p:sldId id="380" r:id="rId26"/>
    <p:sldId id="376" r:id="rId27"/>
    <p:sldId id="373" r:id="rId28"/>
    <p:sldId id="367" r:id="rId29"/>
    <p:sldId id="368" r:id="rId30"/>
    <p:sldId id="347" r:id="rId31"/>
    <p:sldId id="344" r:id="rId32"/>
    <p:sldId id="340" r:id="rId33"/>
    <p:sldId id="345" r:id="rId3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9AFF"/>
    <a:srgbClr val="C0D0FF"/>
    <a:srgbClr val="A3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10" autoAdjust="0"/>
    <p:restoredTop sz="77034" autoAdjust="0"/>
  </p:normalViewPr>
  <p:slideViewPr>
    <p:cSldViewPr snapToGrid="0">
      <p:cViewPr varScale="1">
        <p:scale>
          <a:sx n="176" d="100"/>
          <a:sy n="176" d="100"/>
        </p:scale>
        <p:origin x="216" y="7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-238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4D0CB-5C18-2B44-A02F-2473002D94BE}" type="datetimeFigureOut">
              <a:rPr kumimoji="1" lang="ja-JP" altLang="en-US" smtClean="0"/>
              <a:t>2020/1/27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5A83A-07DA-6042-9AE3-1E3AA30776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4256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933B8-4771-374E-A2A1-FC76C224C298}" type="datetimeFigureOut">
              <a:rPr kumimoji="1" lang="ja-JP" altLang="en-US" smtClean="0"/>
              <a:t>2020/1/27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31749-597F-A047-B41C-C71994BD66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62569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----- 会議メモ (18/09/10 14:18) -----</a:t>
            </a:r>
          </a:p>
          <a:p>
            <a:r>
              <a:rPr kumimoji="1" lang="en-US" altLang="ja-JP" dirty="0"/>
              <a:t>I would like to talk about “efpp: A preprocessor for Modern Fortran” . This is a colaborated work with professer Kageyama. 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6225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赤は性の領域、緑は負の領域を示す</a:t>
            </a:r>
            <a:endParaRPr kumimoji="1" lang="en-US" altLang="ja-JP" dirty="0"/>
          </a:p>
          <a:p>
            <a:r>
              <a:rPr kumimoji="1" lang="ja-JP" altLang="en-US" dirty="0"/>
              <a:t>リングの数を増やすとお互いのリングが縮まるのを妨げるため、発散を防ぐことができる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7986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230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868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325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7243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As 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6938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9468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6361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0101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916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This </a:t>
            </a:r>
            <a:r>
              <a:rPr kumimoji="1" lang="ja-JP" altLang="en-US" dirty="0"/>
              <a:t>is the outline my talk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First, I will present background of my purpose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Then, I will introduce some features of our direct named </a:t>
            </a:r>
            <a:r>
              <a:rPr kumimoji="1" lang="ja-JP" altLang="en-US"/>
              <a:t>efortan.</a:t>
            </a:r>
            <a:endParaRPr kumimoji="1" lang="ja-JP" altLang="en-US" dirty="0"/>
          </a:p>
          <a:p>
            <a:r>
              <a:rPr kumimoji="1" lang="ja-JP" altLang="en-US" dirty="0"/>
              <a:t>And , I will explane those features with sample source codes.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0417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9965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6696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9716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9626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2997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2151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As 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544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4311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As 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8402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9520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Rigid</a:t>
            </a:r>
            <a:r>
              <a:rPr kumimoji="1" lang="ja-JP" altLang="en-US" dirty="0"/>
              <a:t>境界の方が自然界で一般的</a:t>
            </a:r>
            <a:endParaRPr kumimoji="1" lang="en-US" altLang="ja-JP" dirty="0"/>
          </a:p>
          <a:p>
            <a:r>
              <a:rPr kumimoji="1" lang="ja-JP" altLang="en-US" dirty="0"/>
              <a:t>問題になるのは流れのエネルギーが消えてしまうこと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917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6307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89658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As </a:t>
            </a:r>
            <a:r>
              <a:rPr kumimoji="1" lang="ja-JP" altLang="en-US" dirty="0"/>
              <a:t>you know, Fortran is very popular</a:t>
            </a:r>
            <a:r>
              <a:rPr kumimoji="1" lang="ja-JP" altLang="en-US" baseline="0" dirty="0"/>
              <a:t> </a:t>
            </a:r>
            <a:r>
              <a:rPr kumimoji="1" lang="en-US" altLang="ja-JP" dirty="0"/>
              <a:t>in High Performance</a:t>
            </a:r>
            <a:r>
              <a:rPr kumimoji="1" lang="en-US" altLang="ja-JP" baseline="0" dirty="0"/>
              <a:t> Computing or HPC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And,</a:t>
            </a:r>
            <a:r>
              <a:rPr kumimoji="1" lang="en-US" altLang="ja-JP" baseline="0" dirty="0"/>
              <a:t> this language is very powerful for computer simulations.</a:t>
            </a:r>
          </a:p>
          <a:p>
            <a:r>
              <a:rPr kumimoji="1" lang="en-US" altLang="ja-JP" baseline="0" dirty="0"/>
              <a:t>And as you know, Fortran has been revised for many times including some major revises such as this one. </a:t>
            </a:r>
          </a:p>
          <a:p>
            <a:r>
              <a:rPr kumimoji="1" lang="en-US" altLang="ja-JP" baseline="0" dirty="0"/>
              <a:t>We call the last two revisions “the Modern Fortran”. </a:t>
            </a:r>
          </a:p>
          <a:p>
            <a:r>
              <a:rPr kumimoji="1" lang="en-US" altLang="ja-JP" baseline="0" dirty="0"/>
              <a:t>These revisions introduce some new and very useful features to the language such as …</a:t>
            </a:r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6758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Rigid</a:t>
            </a:r>
            <a:r>
              <a:rPr kumimoji="1" lang="ja-JP" altLang="en-US" dirty="0"/>
              <a:t>境界の方が自然界で一般的</a:t>
            </a:r>
            <a:endParaRPr kumimoji="1" lang="en-US" altLang="ja-JP" dirty="0"/>
          </a:p>
          <a:p>
            <a:r>
              <a:rPr kumimoji="1" lang="ja-JP" altLang="en-US" dirty="0"/>
              <a:t>問題になるのは流れのエネルギーが消えてしまうこと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9980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Rigid</a:t>
            </a:r>
            <a:r>
              <a:rPr kumimoji="1" lang="ja-JP" altLang="en-US" dirty="0"/>
              <a:t>境界の方が自然界で一般的</a:t>
            </a:r>
            <a:endParaRPr kumimoji="1" lang="en-US" altLang="ja-JP" dirty="0"/>
          </a:p>
          <a:p>
            <a:r>
              <a:rPr kumimoji="1" lang="ja-JP" altLang="en-US" dirty="0"/>
              <a:t>問題になるのは流れのエネルギーが消えてしまうこと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928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Rigid</a:t>
            </a:r>
            <a:r>
              <a:rPr kumimoji="1" lang="ja-JP" altLang="en-US" dirty="0"/>
              <a:t>境界の方が自然界で一般的</a:t>
            </a:r>
            <a:endParaRPr kumimoji="1" lang="en-US" altLang="ja-JP" dirty="0"/>
          </a:p>
          <a:p>
            <a:r>
              <a:rPr kumimoji="1" lang="ja-JP" altLang="en-US" dirty="0"/>
              <a:t>問題になるのは流れのエネルギーが消えてしまうこと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1218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リングの数を増やすとお互いのリングが縮まるのを妨げるため、発散を防ぐことができる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5741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5801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9592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009900"/>
          </a:xfrm>
          <a:gradFill flip="none" rotWithShape="1">
            <a:gsLst>
              <a:gs pos="0">
                <a:srgbClr val="789AFF"/>
              </a:gs>
              <a:gs pos="100000">
                <a:prstClr val="white"/>
              </a:gs>
            </a:gsLst>
            <a:lin ang="5400000" scaled="0"/>
            <a:tileRect/>
          </a:gradFill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0" y="3848100"/>
            <a:ext cx="12192000" cy="3009900"/>
          </a:xfrm>
          <a:gradFill flip="none" rotWithShape="1">
            <a:gsLst>
              <a:gs pos="0">
                <a:srgbClr val="789AFF"/>
              </a:gs>
              <a:gs pos="100000">
                <a:prstClr val="white"/>
              </a:gs>
            </a:gsLst>
            <a:lin ang="16200000" scaled="0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10494-FAAA-FB45-9EF0-B3DBB6DED606}" type="datetime1">
              <a:rPr kumimoji="1" lang="ja-JP" altLang="en-US" smtClean="0"/>
              <a:t>2020/1/27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293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 flip="none" rotWithShape="1">
            <a:gsLst>
              <a:gs pos="0">
                <a:srgbClr val="789AFF"/>
              </a:gs>
              <a:gs pos="100000">
                <a:prstClr val="white"/>
              </a:gs>
            </a:gsLst>
            <a:lin ang="5400000" scaled="0"/>
            <a:tileRect/>
          </a:gradFill>
        </p:spPr>
        <p:txBody>
          <a:bodyPr/>
          <a:lstStyle>
            <a:lvl1pPr algn="ctr">
              <a:defRPr>
                <a:latin typeface="+mj-ea"/>
                <a:ea typeface="+mj-ea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FEED-181E-C041-83A2-88FDCC7233EF}" type="datetime1">
              <a:rPr kumimoji="1" lang="ja-JP" altLang="en-US" smtClean="0"/>
              <a:t>2020/1/27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934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054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1B614-44F3-3241-944A-49B4909A3657}" type="datetime1">
              <a:rPr kumimoji="1" lang="ja-JP" altLang="en-US" smtClean="0"/>
              <a:t>2020/1/27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8FDA4-9CDE-4CA7-B439-85F756B45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18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.wikipedia.org/wiki/%E7%90%83%E9%9D%A2%E8%AA%BF%E5%92%8C%E9%96%A2%E6%95%B0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/>
              <a:t>進捗報告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0" y="3848100"/>
            <a:ext cx="12192000" cy="3009900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lang="ja-JP" altLang="en-US"/>
              <a:t>細山田　真也</a:t>
            </a:r>
            <a:endParaRPr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9847118" y="5987018"/>
            <a:ext cx="5527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Jan. 20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959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新たな初期条件の導入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0751127" cy="460447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ja-JP" altLang="en-US" dirty="0"/>
              <a:t>モード：負の領域と正の領域のペアの数</a:t>
            </a:r>
            <a:endParaRPr lang="en-US" altLang="ja-JP" dirty="0"/>
          </a:p>
          <a:p>
            <a:pPr marL="914400" lvl="2" indent="0">
              <a:lnSpc>
                <a:spcPct val="140000"/>
              </a:lnSpc>
              <a:buNone/>
            </a:pPr>
            <a:r>
              <a:rPr lang="ja-JP" altLang="en-US" dirty="0"/>
              <a:t>例：</a:t>
            </a:r>
            <a:r>
              <a:rPr lang="en-US" altLang="ja-JP" dirty="0"/>
              <a:t>(</a:t>
            </a:r>
            <a:r>
              <a:rPr lang="en-US" altLang="ja-JP" dirty="0" err="1"/>
              <a:t>l,m</a:t>
            </a:r>
            <a:r>
              <a:rPr lang="en-US" altLang="ja-JP" dirty="0"/>
              <a:t>)=(3,1)</a:t>
            </a:r>
            <a:r>
              <a:rPr lang="ja-JP" altLang="en-US" dirty="0"/>
              <a:t>のとき、</a:t>
            </a:r>
            <a:r>
              <a:rPr lang="en-US" altLang="ja-JP" dirty="0"/>
              <a:t>Y(3,1)~=A*cos(3θ)*cos(φ)</a:t>
            </a:r>
          </a:p>
        </p:txBody>
      </p:sp>
      <p:sp>
        <p:nvSpPr>
          <p:cNvPr id="7" name="円/楕円 6"/>
          <p:cNvSpPr/>
          <p:nvPr/>
        </p:nvSpPr>
        <p:spPr>
          <a:xfrm>
            <a:off x="4003964" y="4075954"/>
            <a:ext cx="2468107" cy="2468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38199" y="341646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緯度方向</a:t>
            </a:r>
            <a:endParaRPr lang="en-US" altLang="ja-JP" sz="32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324946" y="341646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経度方向</a:t>
            </a:r>
            <a:endParaRPr lang="en-US" altLang="ja-JP" sz="3200" dirty="0"/>
          </a:p>
        </p:txBody>
      </p:sp>
      <p:cxnSp>
        <p:nvCxnSpPr>
          <p:cNvPr id="27" name="直線コネクタ 26"/>
          <p:cNvCxnSpPr>
            <a:stCxn id="7" idx="2"/>
            <a:endCxn id="7" idx="6"/>
          </p:cNvCxnSpPr>
          <p:nvPr/>
        </p:nvCxnSpPr>
        <p:spPr>
          <a:xfrm>
            <a:off x="4003964" y="5310008"/>
            <a:ext cx="24681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669963" y="552791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＋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85993" y="4616498"/>
            <a:ext cx="57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err="1">
                <a:solidFill>
                  <a:srgbClr val="00B0F0"/>
                </a:solidFill>
              </a:rPr>
              <a:t>ー</a:t>
            </a:r>
            <a:endParaRPr lang="en-US" altLang="ja-JP" sz="3200" dirty="0">
              <a:solidFill>
                <a:srgbClr val="00B0F0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4940498" y="450663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＋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4956528" y="5592626"/>
            <a:ext cx="57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err="1">
                <a:solidFill>
                  <a:srgbClr val="00B0F0"/>
                </a:solidFill>
              </a:rPr>
              <a:t>ー</a:t>
            </a:r>
            <a:endParaRPr lang="en-US" altLang="ja-JP" sz="3200" dirty="0">
              <a:solidFill>
                <a:srgbClr val="00B0F0"/>
              </a:solidFill>
            </a:endParaRPr>
          </a:p>
        </p:txBody>
      </p:sp>
      <p:sp>
        <p:nvSpPr>
          <p:cNvPr id="50" name="円/楕円 49"/>
          <p:cNvSpPr/>
          <p:nvPr/>
        </p:nvSpPr>
        <p:spPr>
          <a:xfrm>
            <a:off x="433207" y="4069304"/>
            <a:ext cx="2468107" cy="2468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コネクタ 54"/>
          <p:cNvCxnSpPr/>
          <p:nvPr/>
        </p:nvCxnSpPr>
        <p:spPr>
          <a:xfrm>
            <a:off x="433207" y="5303357"/>
            <a:ext cx="24681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/>
        </p:nvCxnSpPr>
        <p:spPr>
          <a:xfrm>
            <a:off x="996062" y="4224383"/>
            <a:ext cx="1324574" cy="21319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 flipH="1">
            <a:off x="1044832" y="4224383"/>
            <a:ext cx="1235108" cy="21319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>
            <a:off x="2085324" y="551295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＋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2098712" y="4622506"/>
            <a:ext cx="57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err="1">
                <a:solidFill>
                  <a:srgbClr val="00B0F0"/>
                </a:solidFill>
              </a:rPr>
              <a:t>ー</a:t>
            </a:r>
            <a:endParaRPr lang="en-US" altLang="ja-JP" sz="3200" dirty="0">
              <a:solidFill>
                <a:srgbClr val="00B0F0"/>
              </a:solidFill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3113654" y="5031749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＋</a:t>
            </a:r>
            <a:endParaRPr lang="en-US" altLang="ja-JP" sz="3200" dirty="0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6979686" y="499797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＝</a:t>
            </a:r>
            <a:endParaRPr lang="en-US" altLang="ja-JP" sz="3200" dirty="0"/>
          </a:p>
        </p:txBody>
      </p:sp>
      <p:pic>
        <p:nvPicPr>
          <p:cNvPr id="70" name="図 6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8" t="70610" r="28586" b="-322"/>
          <a:stretch/>
        </p:blipFill>
        <p:spPr>
          <a:xfrm>
            <a:off x="8052459" y="3759028"/>
            <a:ext cx="2551471" cy="2962447"/>
          </a:xfrm>
          <a:prstGeom prst="rect">
            <a:avLst/>
          </a:prstGeom>
        </p:spPr>
      </p:pic>
      <p:sp>
        <p:nvSpPr>
          <p:cNvPr id="71" name="テキスト ボックス 70"/>
          <p:cNvSpPr txBox="1"/>
          <p:nvPr/>
        </p:nvSpPr>
        <p:spPr>
          <a:xfrm>
            <a:off x="4270470" y="6572864"/>
            <a:ext cx="8014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hlinkClick r:id="rId4"/>
              </a:rPr>
              <a:t>https://ja.wikipedia.org/wiki/%E7%90%83%E9%9D%A2%E8%AA%BF%E5%92%8C%E9%96%A2%E6%95%B0</a:t>
            </a:r>
            <a:endParaRPr lang="en-US" altLang="ja-JP" sz="1400" dirty="0"/>
          </a:p>
        </p:txBody>
      </p:sp>
      <p:cxnSp>
        <p:nvCxnSpPr>
          <p:cNvPr id="72" name="直線コネクタ 71"/>
          <p:cNvCxnSpPr>
            <a:stCxn id="50" idx="4"/>
          </p:cNvCxnSpPr>
          <p:nvPr/>
        </p:nvCxnSpPr>
        <p:spPr>
          <a:xfrm flipH="1" flipV="1">
            <a:off x="1667260" y="4069305"/>
            <a:ext cx="1" cy="24681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/>
          <p:cNvSpPr txBox="1"/>
          <p:nvPr/>
        </p:nvSpPr>
        <p:spPr>
          <a:xfrm>
            <a:off x="1372472" y="4179095"/>
            <a:ext cx="59503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＋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393558" y="5842844"/>
            <a:ext cx="57900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3200" dirty="0" err="1">
                <a:solidFill>
                  <a:srgbClr val="00B0F0"/>
                </a:solidFill>
              </a:rPr>
              <a:t>ー</a:t>
            </a:r>
            <a:endParaRPr lang="en-US" altLang="ja-JP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871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新たな初期条件の導入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0751127" cy="460447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ja-JP" altLang="en-US" dirty="0"/>
              <a:t>初期磁気ポテンシャル　</a:t>
            </a:r>
            <a:endParaRPr lang="en-US" altLang="ja-JP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en-US" altLang="ja-JP" dirty="0" err="1"/>
              <a:t>Ar</a:t>
            </a:r>
            <a:r>
              <a:rPr lang="en-US" altLang="ja-JP" dirty="0"/>
              <a:t> = AMP * r * (sin(πr)) * </a:t>
            </a:r>
            <a:r>
              <a:rPr lang="en-US" altLang="ja-JP" dirty="0" err="1"/>
              <a:t>Plm</a:t>
            </a:r>
            <a:r>
              <a:rPr lang="en-US" altLang="ja-JP" dirty="0"/>
              <a:t>(</a:t>
            </a:r>
            <a:r>
              <a:rPr lang="en-US" altLang="ja-JP" dirty="0" err="1"/>
              <a:t>cosθ</a:t>
            </a:r>
            <a:r>
              <a:rPr lang="en-US" altLang="ja-JP" dirty="0"/>
              <a:t>) * cos(</a:t>
            </a:r>
            <a:r>
              <a:rPr lang="en-US" altLang="ja-JP" dirty="0" err="1"/>
              <a:t>mφ</a:t>
            </a:r>
            <a:r>
              <a:rPr lang="en-US" altLang="ja-JP" dirty="0"/>
              <a:t>)</a:t>
            </a:r>
          </a:p>
          <a:p>
            <a:pPr>
              <a:lnSpc>
                <a:spcPct val="140000"/>
              </a:lnSpc>
            </a:pPr>
            <a:r>
              <a:rPr lang="en-US" altLang="ja-JP" dirty="0"/>
              <a:t>(</a:t>
            </a:r>
            <a:r>
              <a:rPr lang="en-US" altLang="ja-JP" dirty="0" err="1"/>
              <a:t>l,m</a:t>
            </a:r>
            <a:r>
              <a:rPr lang="en-US" altLang="ja-JP" dirty="0"/>
              <a:t>)=(3,1),(3,2),(3,3)</a:t>
            </a:r>
            <a:r>
              <a:rPr lang="ja-JP" altLang="en-US" dirty="0"/>
              <a:t>　の３パターンでシミュレーション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72001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599" y="1003959"/>
            <a:ext cx="8082326" cy="600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05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0751127" cy="4604472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ja-JP" altLang="en-US"/>
              <a:t>「</a:t>
            </a:r>
            <a:r>
              <a:rPr lang="ja-JP" altLang="en-US" dirty="0"/>
              <a:t>初期磁場</a:t>
            </a:r>
            <a:r>
              <a:rPr lang="ja-JP" altLang="en-US"/>
              <a:t>」「緩和磁場</a:t>
            </a:r>
            <a:r>
              <a:rPr lang="en-US" altLang="ja-JP" dirty="0"/>
              <a:t>(t=144)</a:t>
            </a:r>
            <a:r>
              <a:rPr lang="ja-JP" altLang="en-US"/>
              <a:t>」</a:t>
            </a:r>
            <a:r>
              <a:rPr lang="ja-JP" altLang="en-US" dirty="0"/>
              <a:t>「</a:t>
            </a:r>
            <a:r>
              <a:rPr lang="ja-JP" altLang="en-US"/>
              <a:t>緩和流れ場</a:t>
            </a:r>
            <a:r>
              <a:rPr lang="en-US" altLang="ja-JP" dirty="0"/>
              <a:t>(t=144) </a:t>
            </a:r>
            <a:r>
              <a:rPr lang="ja-JP" altLang="en-US"/>
              <a:t>」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2B4B48A-420D-E04B-9133-188877151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117" y="2284843"/>
            <a:ext cx="7661289" cy="443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53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4726928" y="335808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2518337" y="1669660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7969972" y="540708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4959281" y="323314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AD66D9F8-BD03-FC43-9566-7720BBB637F2}"/>
              </a:ext>
            </a:extLst>
          </p:cNvPr>
          <p:cNvSpPr/>
          <p:nvPr/>
        </p:nvSpPr>
        <p:spPr>
          <a:xfrm>
            <a:off x="5319442" y="419826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5193060" y="354980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5839159" y="250537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020291" y="555780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32D6C74B-3740-A547-9C4D-42CB0595F578}"/>
              </a:ext>
            </a:extLst>
          </p:cNvPr>
          <p:cNvSpPr/>
          <p:nvPr/>
        </p:nvSpPr>
        <p:spPr>
          <a:xfrm>
            <a:off x="6186544" y="538406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>
            <a:extLst>
              <a:ext uri="{FF2B5EF4-FFF2-40B4-BE49-F238E27FC236}">
                <a16:creationId xmlns:a16="http://schemas.microsoft.com/office/drawing/2014/main" id="{55218743-5D24-5142-9671-BB55F1900025}"/>
              </a:ext>
            </a:extLst>
          </p:cNvPr>
          <p:cNvSpPr/>
          <p:nvPr/>
        </p:nvSpPr>
        <p:spPr>
          <a:xfrm rot="683282">
            <a:off x="3630978" y="5417562"/>
            <a:ext cx="2212293" cy="443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44DF5F06-2E88-6C48-BB8F-399B4FB5AB44}"/>
              </a:ext>
            </a:extLst>
          </p:cNvPr>
          <p:cNvSpPr/>
          <p:nvPr/>
        </p:nvSpPr>
        <p:spPr>
          <a:xfrm rot="595388">
            <a:off x="4930256" y="3448875"/>
            <a:ext cx="2166393" cy="9810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E0D43DBE-2B15-234F-B3D7-A8DE9302C3BB}"/>
              </a:ext>
            </a:extLst>
          </p:cNvPr>
          <p:cNvSpPr/>
          <p:nvPr/>
        </p:nvSpPr>
        <p:spPr>
          <a:xfrm rot="528872">
            <a:off x="4896135" y="4645091"/>
            <a:ext cx="1813265" cy="9103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23D5F7DB-5AC9-DA4A-8212-EBEE2BD609C6}"/>
              </a:ext>
            </a:extLst>
          </p:cNvPr>
          <p:cNvSpPr/>
          <p:nvPr/>
        </p:nvSpPr>
        <p:spPr>
          <a:xfrm rot="453547">
            <a:off x="4371437" y="2104389"/>
            <a:ext cx="2144224" cy="10885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69DA132-2AE5-F144-A845-2AFC7F014F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271" y="3817930"/>
            <a:ext cx="4278255" cy="2477526"/>
          </a:xfrm>
          <a:prstGeom prst="rect">
            <a:avLst/>
          </a:prstGeom>
        </p:spPr>
      </p:pic>
      <p:sp>
        <p:nvSpPr>
          <p:cNvPr id="83" name="三角形 82">
            <a:extLst>
              <a:ext uri="{FF2B5EF4-FFF2-40B4-BE49-F238E27FC236}">
                <a16:creationId xmlns:a16="http://schemas.microsoft.com/office/drawing/2014/main" id="{37D87B59-5FBE-D84A-BF59-4D182688C71E}"/>
              </a:ext>
            </a:extLst>
          </p:cNvPr>
          <p:cNvSpPr/>
          <p:nvPr/>
        </p:nvSpPr>
        <p:spPr>
          <a:xfrm rot="17480908">
            <a:off x="4635419" y="3594699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三角形 86">
            <a:extLst>
              <a:ext uri="{FF2B5EF4-FFF2-40B4-BE49-F238E27FC236}">
                <a16:creationId xmlns:a16="http://schemas.microsoft.com/office/drawing/2014/main" id="{88BAAD33-6740-C246-B035-E05B6D96674B}"/>
              </a:ext>
            </a:extLst>
          </p:cNvPr>
          <p:cNvSpPr/>
          <p:nvPr/>
        </p:nvSpPr>
        <p:spPr>
          <a:xfrm rot="5768031">
            <a:off x="3778222" y="5074764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>
            <a:extLst>
              <a:ext uri="{FF2B5EF4-FFF2-40B4-BE49-F238E27FC236}">
                <a16:creationId xmlns:a16="http://schemas.microsoft.com/office/drawing/2014/main" id="{FAC0DC87-590F-7441-BF9D-7C15F591765B}"/>
              </a:ext>
            </a:extLst>
          </p:cNvPr>
          <p:cNvSpPr/>
          <p:nvPr/>
        </p:nvSpPr>
        <p:spPr>
          <a:xfrm>
            <a:off x="5730341" y="4550507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C23E2553-F848-714B-9608-59F03B1F1AF0}"/>
              </a:ext>
            </a:extLst>
          </p:cNvPr>
          <p:cNvSpPr/>
          <p:nvPr/>
        </p:nvSpPr>
        <p:spPr>
          <a:xfrm>
            <a:off x="4861103" y="5056693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DACEF6CB-959F-F540-B811-F9C401CCB714}"/>
              </a:ext>
            </a:extLst>
          </p:cNvPr>
          <p:cNvSpPr/>
          <p:nvPr/>
        </p:nvSpPr>
        <p:spPr>
          <a:xfrm>
            <a:off x="5744069" y="4305725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50BC6040-4604-B34A-A750-483C8C6936BA}"/>
              </a:ext>
            </a:extLst>
          </p:cNvPr>
          <p:cNvSpPr/>
          <p:nvPr/>
        </p:nvSpPr>
        <p:spPr>
          <a:xfrm>
            <a:off x="4868565" y="3652528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>
            <a:extLst>
              <a:ext uri="{FF2B5EF4-FFF2-40B4-BE49-F238E27FC236}">
                <a16:creationId xmlns:a16="http://schemas.microsoft.com/office/drawing/2014/main" id="{70522781-91D9-FC4D-AECF-910C73402AE2}"/>
              </a:ext>
            </a:extLst>
          </p:cNvPr>
          <p:cNvSpPr/>
          <p:nvPr/>
        </p:nvSpPr>
        <p:spPr>
          <a:xfrm>
            <a:off x="5420521" y="3091707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BB59A54E-414E-E047-9719-2494F484D4C1}"/>
              </a:ext>
            </a:extLst>
          </p:cNvPr>
          <p:cNvSpPr/>
          <p:nvPr/>
        </p:nvSpPr>
        <p:spPr>
          <a:xfrm>
            <a:off x="4704493" y="2035351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05478D31-33EF-8847-8C79-AE98C73CF7A0}"/>
              </a:ext>
            </a:extLst>
          </p:cNvPr>
          <p:cNvSpPr/>
          <p:nvPr/>
        </p:nvSpPr>
        <p:spPr>
          <a:xfrm rot="324153">
            <a:off x="3204503" y="2092200"/>
            <a:ext cx="2506750" cy="13857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450093">
            <a:off x="2603722" y="3586690"/>
            <a:ext cx="3279575" cy="1606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5877922">
            <a:off x="4465097" y="203212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三角形 110">
            <a:extLst>
              <a:ext uri="{FF2B5EF4-FFF2-40B4-BE49-F238E27FC236}">
                <a16:creationId xmlns:a16="http://schemas.microsoft.com/office/drawing/2014/main" id="{AC094705-611D-474D-A12C-612F1A324F3E}"/>
              </a:ext>
            </a:extLst>
          </p:cNvPr>
          <p:cNvSpPr/>
          <p:nvPr/>
        </p:nvSpPr>
        <p:spPr>
          <a:xfrm rot="16928683">
            <a:off x="4048053" y="3354422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三角形 111">
            <a:extLst>
              <a:ext uri="{FF2B5EF4-FFF2-40B4-BE49-F238E27FC236}">
                <a16:creationId xmlns:a16="http://schemas.microsoft.com/office/drawing/2014/main" id="{F19E30B7-96C9-DB46-8D04-41FAA16D6067}"/>
              </a:ext>
            </a:extLst>
          </p:cNvPr>
          <p:cNvSpPr/>
          <p:nvPr/>
        </p:nvSpPr>
        <p:spPr>
          <a:xfrm rot="6541669">
            <a:off x="3729485" y="5512806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三角形 112">
            <a:extLst>
              <a:ext uri="{FF2B5EF4-FFF2-40B4-BE49-F238E27FC236}">
                <a16:creationId xmlns:a16="http://schemas.microsoft.com/office/drawing/2014/main" id="{87270AD4-A0A4-5447-92CE-95C31ED87492}"/>
              </a:ext>
            </a:extLst>
          </p:cNvPr>
          <p:cNvSpPr/>
          <p:nvPr/>
        </p:nvSpPr>
        <p:spPr>
          <a:xfrm rot="17631944">
            <a:off x="5106244" y="5461457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三角形 113">
            <a:extLst>
              <a:ext uri="{FF2B5EF4-FFF2-40B4-BE49-F238E27FC236}">
                <a16:creationId xmlns:a16="http://schemas.microsoft.com/office/drawing/2014/main" id="{B20A8ECD-080B-B447-8DD7-C31FEB63A0D6}"/>
              </a:ext>
            </a:extLst>
          </p:cNvPr>
          <p:cNvSpPr/>
          <p:nvPr/>
        </p:nvSpPr>
        <p:spPr>
          <a:xfrm rot="5877922">
            <a:off x="5480495" y="2051273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三角形 114">
            <a:extLst>
              <a:ext uri="{FF2B5EF4-FFF2-40B4-BE49-F238E27FC236}">
                <a16:creationId xmlns:a16="http://schemas.microsoft.com/office/drawing/2014/main" id="{56731BCF-57B4-5B41-87AB-7ECA9BFDCA2F}"/>
              </a:ext>
            </a:extLst>
          </p:cNvPr>
          <p:cNvSpPr/>
          <p:nvPr/>
        </p:nvSpPr>
        <p:spPr>
          <a:xfrm rot="14734941">
            <a:off x="6043766" y="3077166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三角形 115">
            <a:extLst>
              <a:ext uri="{FF2B5EF4-FFF2-40B4-BE49-F238E27FC236}">
                <a16:creationId xmlns:a16="http://schemas.microsoft.com/office/drawing/2014/main" id="{B9CFEE47-487B-E14D-96DE-8E670EE05F64}"/>
              </a:ext>
            </a:extLst>
          </p:cNvPr>
          <p:cNvSpPr/>
          <p:nvPr/>
        </p:nvSpPr>
        <p:spPr>
          <a:xfrm rot="17126490">
            <a:off x="6162842" y="3404832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三角形 116">
            <a:extLst>
              <a:ext uri="{FF2B5EF4-FFF2-40B4-BE49-F238E27FC236}">
                <a16:creationId xmlns:a16="http://schemas.microsoft.com/office/drawing/2014/main" id="{D7FC0913-2FAC-544D-A59A-3A9E3D0747FC}"/>
              </a:ext>
            </a:extLst>
          </p:cNvPr>
          <p:cNvSpPr/>
          <p:nvPr/>
        </p:nvSpPr>
        <p:spPr>
          <a:xfrm rot="6021272">
            <a:off x="6114677" y="4358854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三角形 117">
            <a:extLst>
              <a:ext uri="{FF2B5EF4-FFF2-40B4-BE49-F238E27FC236}">
                <a16:creationId xmlns:a16="http://schemas.microsoft.com/office/drawing/2014/main" id="{B8F9CAFC-8DBE-C742-B0C2-51B886F7A64F}"/>
              </a:ext>
            </a:extLst>
          </p:cNvPr>
          <p:cNvSpPr/>
          <p:nvPr/>
        </p:nvSpPr>
        <p:spPr>
          <a:xfrm rot="7053873">
            <a:off x="6114678" y="4662672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三角形 118">
            <a:extLst>
              <a:ext uri="{FF2B5EF4-FFF2-40B4-BE49-F238E27FC236}">
                <a16:creationId xmlns:a16="http://schemas.microsoft.com/office/drawing/2014/main" id="{6B048355-741B-904F-B27D-989A15659F67}"/>
              </a:ext>
            </a:extLst>
          </p:cNvPr>
          <p:cNvSpPr/>
          <p:nvPr/>
        </p:nvSpPr>
        <p:spPr>
          <a:xfrm rot="16829507">
            <a:off x="5519068" y="544840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65314" y="169188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初期磁場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1978486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5848335" y="328213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639744" y="1593715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9091379" y="533114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6080688" y="315719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92A29082-7A8A-2B42-960F-B1B25B4EA1CE}"/>
              </a:ext>
            </a:extLst>
          </p:cNvPr>
          <p:cNvCxnSpPr>
            <a:cxnSpLocks/>
          </p:cNvCxnSpPr>
          <p:nvPr/>
        </p:nvCxnSpPr>
        <p:spPr>
          <a:xfrm>
            <a:off x="4927789" y="3151960"/>
            <a:ext cx="1616168" cy="2655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円/楕円 63">
            <a:extLst>
              <a:ext uri="{FF2B5EF4-FFF2-40B4-BE49-F238E27FC236}">
                <a16:creationId xmlns:a16="http://schemas.microsoft.com/office/drawing/2014/main" id="{AD66D9F8-BD03-FC43-9566-7720BBB637F2}"/>
              </a:ext>
            </a:extLst>
          </p:cNvPr>
          <p:cNvSpPr/>
          <p:nvPr/>
        </p:nvSpPr>
        <p:spPr>
          <a:xfrm>
            <a:off x="6440849" y="412232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6314467" y="34738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6912366" y="231030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F9C0B210-73DE-C44B-A869-71BADB5431A3}"/>
              </a:ext>
            </a:extLst>
          </p:cNvPr>
          <p:cNvSpPr/>
          <p:nvPr/>
        </p:nvSpPr>
        <p:spPr>
          <a:xfrm>
            <a:off x="5371259" y="367386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507BA1F-A6E7-2C47-9A02-CBB7906B82E8}"/>
              </a:ext>
            </a:extLst>
          </p:cNvPr>
          <p:cNvSpPr/>
          <p:nvPr/>
        </p:nvSpPr>
        <p:spPr>
          <a:xfrm rot="27344">
            <a:off x="6671573" y="2835985"/>
            <a:ext cx="1388755" cy="1790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7B07EFA1-C089-1844-838D-6FA8F88DF349}"/>
              </a:ext>
            </a:extLst>
          </p:cNvPr>
          <p:cNvCxnSpPr>
            <a:cxnSpLocks/>
          </p:cNvCxnSpPr>
          <p:nvPr/>
        </p:nvCxnSpPr>
        <p:spPr>
          <a:xfrm flipV="1">
            <a:off x="6543957" y="2946587"/>
            <a:ext cx="503755" cy="4735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9BD0387D-2C8A-BC41-AF00-B4A0E3E3A2D0}"/>
              </a:ext>
            </a:extLst>
          </p:cNvPr>
          <p:cNvCxnSpPr>
            <a:cxnSpLocks/>
          </p:cNvCxnSpPr>
          <p:nvPr/>
        </p:nvCxnSpPr>
        <p:spPr>
          <a:xfrm flipV="1">
            <a:off x="5099433" y="4416109"/>
            <a:ext cx="610380" cy="5806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CFFC6069-4382-0F4E-ADE2-F15F340373B3}"/>
              </a:ext>
            </a:extLst>
          </p:cNvPr>
          <p:cNvCxnSpPr>
            <a:cxnSpLocks/>
          </p:cNvCxnSpPr>
          <p:nvPr/>
        </p:nvCxnSpPr>
        <p:spPr>
          <a:xfrm>
            <a:off x="5709813" y="4418022"/>
            <a:ext cx="1439021" cy="1699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円/楕円 33">
            <a:extLst>
              <a:ext uri="{FF2B5EF4-FFF2-40B4-BE49-F238E27FC236}">
                <a16:creationId xmlns:a16="http://schemas.microsoft.com/office/drawing/2014/main" id="{EC54BF47-DC58-BB40-90A8-BC6BC3BD1B5F}"/>
              </a:ext>
            </a:extLst>
          </p:cNvPr>
          <p:cNvSpPr/>
          <p:nvPr/>
        </p:nvSpPr>
        <p:spPr>
          <a:xfrm>
            <a:off x="9833975" y="2415079"/>
            <a:ext cx="1416641" cy="16480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右カーブ矢印 56">
            <a:extLst>
              <a:ext uri="{FF2B5EF4-FFF2-40B4-BE49-F238E27FC236}">
                <a16:creationId xmlns:a16="http://schemas.microsoft.com/office/drawing/2014/main" id="{FA989DAE-99AF-E149-851E-82CCDEF95191}"/>
              </a:ext>
            </a:extLst>
          </p:cNvPr>
          <p:cNvSpPr/>
          <p:nvPr/>
        </p:nvSpPr>
        <p:spPr>
          <a:xfrm>
            <a:off x="5323059" y="2224534"/>
            <a:ext cx="612802" cy="421721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8" name="右カーブ矢印 87">
            <a:extLst>
              <a:ext uri="{FF2B5EF4-FFF2-40B4-BE49-F238E27FC236}">
                <a16:creationId xmlns:a16="http://schemas.microsoft.com/office/drawing/2014/main" id="{8D3DD3AA-CF19-EC47-8C03-0C197D7F093C}"/>
              </a:ext>
            </a:extLst>
          </p:cNvPr>
          <p:cNvSpPr/>
          <p:nvPr/>
        </p:nvSpPr>
        <p:spPr>
          <a:xfrm flipH="1">
            <a:off x="6036588" y="3624434"/>
            <a:ext cx="698193" cy="598138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9" name="左カーブ矢印 88">
            <a:extLst>
              <a:ext uri="{FF2B5EF4-FFF2-40B4-BE49-F238E27FC236}">
                <a16:creationId xmlns:a16="http://schemas.microsoft.com/office/drawing/2014/main" id="{AF39A3CB-A944-C347-B386-CE88F67FDB71}"/>
              </a:ext>
            </a:extLst>
          </p:cNvPr>
          <p:cNvSpPr/>
          <p:nvPr/>
        </p:nvSpPr>
        <p:spPr>
          <a:xfrm flipH="1" flipV="1">
            <a:off x="5363097" y="3577838"/>
            <a:ext cx="613900" cy="611497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0" name="左カーブ矢印 89">
            <a:extLst>
              <a:ext uri="{FF2B5EF4-FFF2-40B4-BE49-F238E27FC236}">
                <a16:creationId xmlns:a16="http://schemas.microsoft.com/office/drawing/2014/main" id="{3A46A10F-784F-864E-A4FB-E46EA3F3CF60}"/>
              </a:ext>
            </a:extLst>
          </p:cNvPr>
          <p:cNvSpPr/>
          <p:nvPr/>
        </p:nvSpPr>
        <p:spPr>
          <a:xfrm flipV="1">
            <a:off x="7331777" y="3545651"/>
            <a:ext cx="528899" cy="500088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2" name="右カーブ矢印 91">
            <a:extLst>
              <a:ext uri="{FF2B5EF4-FFF2-40B4-BE49-F238E27FC236}">
                <a16:creationId xmlns:a16="http://schemas.microsoft.com/office/drawing/2014/main" id="{4BE93D6D-51B5-E342-B4F2-6AA007C6F1E3}"/>
              </a:ext>
            </a:extLst>
          </p:cNvPr>
          <p:cNvSpPr/>
          <p:nvPr/>
        </p:nvSpPr>
        <p:spPr>
          <a:xfrm>
            <a:off x="6792752" y="3545652"/>
            <a:ext cx="508206" cy="517508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5" name="右カーブ矢印 94">
            <a:extLst>
              <a:ext uri="{FF2B5EF4-FFF2-40B4-BE49-F238E27FC236}">
                <a16:creationId xmlns:a16="http://schemas.microsoft.com/office/drawing/2014/main" id="{D014DD9B-7178-8248-BBFA-DF303FE8E7E3}"/>
              </a:ext>
            </a:extLst>
          </p:cNvPr>
          <p:cNvSpPr/>
          <p:nvPr/>
        </p:nvSpPr>
        <p:spPr>
          <a:xfrm>
            <a:off x="4227092" y="3742111"/>
            <a:ext cx="541065" cy="644116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6" name="左カーブ矢印 95">
            <a:extLst>
              <a:ext uri="{FF2B5EF4-FFF2-40B4-BE49-F238E27FC236}">
                <a16:creationId xmlns:a16="http://schemas.microsoft.com/office/drawing/2014/main" id="{3729FFF2-2939-8649-A23A-D88CDD46E4F9}"/>
              </a:ext>
            </a:extLst>
          </p:cNvPr>
          <p:cNvSpPr/>
          <p:nvPr/>
        </p:nvSpPr>
        <p:spPr>
          <a:xfrm flipV="1">
            <a:off x="4827592" y="3742110"/>
            <a:ext cx="521200" cy="576616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27344">
            <a:off x="4021534" y="3128454"/>
            <a:ext cx="1468910" cy="1988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0E29902-8B5E-784D-8AE2-993C19EE5274}"/>
              </a:ext>
            </a:extLst>
          </p:cNvPr>
          <p:cNvSpPr/>
          <p:nvPr/>
        </p:nvSpPr>
        <p:spPr>
          <a:xfrm>
            <a:off x="6163811" y="3360300"/>
            <a:ext cx="205023" cy="1102120"/>
          </a:xfrm>
          <a:custGeom>
            <a:avLst/>
            <a:gdLst>
              <a:gd name="connsiteX0" fmla="*/ 0 w 271554"/>
              <a:gd name="connsiteY0" fmla="*/ 0 h 1312333"/>
              <a:gd name="connsiteX1" fmla="*/ 270933 w 271554"/>
              <a:gd name="connsiteY1" fmla="*/ 609600 h 1312333"/>
              <a:gd name="connsiteX2" fmla="*/ 67733 w 271554"/>
              <a:gd name="connsiteY2" fmla="*/ 1312333 h 131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554" h="1312333">
                <a:moveTo>
                  <a:pt x="0" y="0"/>
                </a:moveTo>
                <a:cubicBezTo>
                  <a:pt x="129822" y="195439"/>
                  <a:pt x="259644" y="390878"/>
                  <a:pt x="270933" y="609600"/>
                </a:cubicBezTo>
                <a:cubicBezTo>
                  <a:pt x="282222" y="828322"/>
                  <a:pt x="136877" y="1243189"/>
                  <a:pt x="67733" y="131233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三角形 107">
            <a:extLst>
              <a:ext uri="{FF2B5EF4-FFF2-40B4-BE49-F238E27FC236}">
                <a16:creationId xmlns:a16="http://schemas.microsoft.com/office/drawing/2014/main" id="{0D32DD37-CE3A-6D4C-A9D7-45C607434731}"/>
              </a:ext>
            </a:extLst>
          </p:cNvPr>
          <p:cNvSpPr/>
          <p:nvPr/>
        </p:nvSpPr>
        <p:spPr>
          <a:xfrm rot="19619141">
            <a:off x="5172694" y="33688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三角形 108">
            <a:extLst>
              <a:ext uri="{FF2B5EF4-FFF2-40B4-BE49-F238E27FC236}">
                <a16:creationId xmlns:a16="http://schemas.microsoft.com/office/drawing/2014/main" id="{94B9B48D-2401-2441-9800-DF60EF205C2E}"/>
              </a:ext>
            </a:extLst>
          </p:cNvPr>
          <p:cNvSpPr/>
          <p:nvPr/>
        </p:nvSpPr>
        <p:spPr>
          <a:xfrm rot="20412712">
            <a:off x="7898705" y="33022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三角形 109">
            <a:extLst>
              <a:ext uri="{FF2B5EF4-FFF2-40B4-BE49-F238E27FC236}">
                <a16:creationId xmlns:a16="http://schemas.microsoft.com/office/drawing/2014/main" id="{577FE471-C175-9440-881D-BCC624AEF598}"/>
              </a:ext>
            </a:extLst>
          </p:cNvPr>
          <p:cNvSpPr/>
          <p:nvPr/>
        </p:nvSpPr>
        <p:spPr>
          <a:xfrm rot="10110221">
            <a:off x="3934618" y="4233443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三角形 110">
            <a:extLst>
              <a:ext uri="{FF2B5EF4-FFF2-40B4-BE49-F238E27FC236}">
                <a16:creationId xmlns:a16="http://schemas.microsoft.com/office/drawing/2014/main" id="{FF658806-21FB-1949-AD4F-BD92709A234D}"/>
              </a:ext>
            </a:extLst>
          </p:cNvPr>
          <p:cNvSpPr/>
          <p:nvPr/>
        </p:nvSpPr>
        <p:spPr>
          <a:xfrm rot="6915554">
            <a:off x="5014625" y="224118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三角形 111">
            <a:extLst>
              <a:ext uri="{FF2B5EF4-FFF2-40B4-BE49-F238E27FC236}">
                <a16:creationId xmlns:a16="http://schemas.microsoft.com/office/drawing/2014/main" id="{C7D60F8E-BB47-1C48-B866-B6D566DA4014}"/>
              </a:ext>
            </a:extLst>
          </p:cNvPr>
          <p:cNvSpPr/>
          <p:nvPr/>
        </p:nvSpPr>
        <p:spPr>
          <a:xfrm rot="7126527">
            <a:off x="7172578" y="2030689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三角形 113">
            <a:extLst>
              <a:ext uri="{FF2B5EF4-FFF2-40B4-BE49-F238E27FC236}">
                <a16:creationId xmlns:a16="http://schemas.microsoft.com/office/drawing/2014/main" id="{C819B08D-B827-104A-A349-01C91EFF57DC}"/>
              </a:ext>
            </a:extLst>
          </p:cNvPr>
          <p:cNvSpPr/>
          <p:nvPr/>
        </p:nvSpPr>
        <p:spPr>
          <a:xfrm rot="19875743">
            <a:off x="6087272" y="334626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299B0225-AF9B-0A49-8182-EC31DDA4CDB2}"/>
              </a:ext>
            </a:extLst>
          </p:cNvPr>
          <p:cNvCxnSpPr>
            <a:cxnSpLocks/>
          </p:cNvCxnSpPr>
          <p:nvPr/>
        </p:nvCxnSpPr>
        <p:spPr>
          <a:xfrm flipV="1">
            <a:off x="5191588" y="2650253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D7FDA035-7C5E-6E43-8491-96C9D0D94B47}"/>
              </a:ext>
            </a:extLst>
          </p:cNvPr>
          <p:cNvCxnSpPr>
            <a:cxnSpLocks/>
          </p:cNvCxnSpPr>
          <p:nvPr/>
        </p:nvCxnSpPr>
        <p:spPr>
          <a:xfrm flipV="1">
            <a:off x="4695285" y="2049140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円/楕円 126">
            <a:extLst>
              <a:ext uri="{FF2B5EF4-FFF2-40B4-BE49-F238E27FC236}">
                <a16:creationId xmlns:a16="http://schemas.microsoft.com/office/drawing/2014/main" id="{1E9E1C7E-6D62-E74B-B8D6-0637DE5B16ED}"/>
              </a:ext>
            </a:extLst>
          </p:cNvPr>
          <p:cNvSpPr/>
          <p:nvPr/>
        </p:nvSpPr>
        <p:spPr>
          <a:xfrm rot="604665">
            <a:off x="6459760" y="2060620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05478D31-33EF-8847-8C79-AE98C73CF7A0}"/>
              </a:ext>
            </a:extLst>
          </p:cNvPr>
          <p:cNvSpPr/>
          <p:nvPr/>
        </p:nvSpPr>
        <p:spPr>
          <a:xfrm rot="604665">
            <a:off x="4325914" y="2263479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左カーブ矢印 58">
            <a:extLst>
              <a:ext uri="{FF2B5EF4-FFF2-40B4-BE49-F238E27FC236}">
                <a16:creationId xmlns:a16="http://schemas.microsoft.com/office/drawing/2014/main" id="{805659C9-191F-174F-AAEB-716FD99DFB0D}"/>
              </a:ext>
            </a:extLst>
          </p:cNvPr>
          <p:cNvSpPr/>
          <p:nvPr/>
        </p:nvSpPr>
        <p:spPr>
          <a:xfrm flipV="1">
            <a:off x="5976997" y="2238155"/>
            <a:ext cx="661781" cy="368290"/>
          </a:xfrm>
          <a:prstGeom prst="curvedLeftArrow">
            <a:avLst>
              <a:gd name="adj1" fmla="val 44938"/>
              <a:gd name="adj2" fmla="val 50000"/>
              <a:gd name="adj3" fmla="val 25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9" name="円/楕円 148">
            <a:extLst>
              <a:ext uri="{FF2B5EF4-FFF2-40B4-BE49-F238E27FC236}">
                <a16:creationId xmlns:a16="http://schemas.microsoft.com/office/drawing/2014/main" id="{663305E6-204D-2B4F-A706-98B0608D30FA}"/>
              </a:ext>
            </a:extLst>
          </p:cNvPr>
          <p:cNvSpPr/>
          <p:nvPr/>
        </p:nvSpPr>
        <p:spPr>
          <a:xfrm>
            <a:off x="6962252" y="530332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右カーブ矢印 149">
            <a:extLst>
              <a:ext uri="{FF2B5EF4-FFF2-40B4-BE49-F238E27FC236}">
                <a16:creationId xmlns:a16="http://schemas.microsoft.com/office/drawing/2014/main" id="{097CECEA-9A9D-E54B-AF08-90C70A6523C0}"/>
              </a:ext>
            </a:extLst>
          </p:cNvPr>
          <p:cNvSpPr/>
          <p:nvPr/>
        </p:nvSpPr>
        <p:spPr>
          <a:xfrm>
            <a:off x="5372945" y="5217547"/>
            <a:ext cx="612802" cy="421721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1" name="三角形 150">
            <a:extLst>
              <a:ext uri="{FF2B5EF4-FFF2-40B4-BE49-F238E27FC236}">
                <a16:creationId xmlns:a16="http://schemas.microsoft.com/office/drawing/2014/main" id="{37785095-226D-CF44-83AE-908287B18520}"/>
              </a:ext>
            </a:extLst>
          </p:cNvPr>
          <p:cNvSpPr/>
          <p:nvPr/>
        </p:nvSpPr>
        <p:spPr>
          <a:xfrm rot="6604649">
            <a:off x="5064511" y="523419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三角形 151">
            <a:extLst>
              <a:ext uri="{FF2B5EF4-FFF2-40B4-BE49-F238E27FC236}">
                <a16:creationId xmlns:a16="http://schemas.microsoft.com/office/drawing/2014/main" id="{15FBF79E-6098-B84E-873C-DF08364DC19B}"/>
              </a:ext>
            </a:extLst>
          </p:cNvPr>
          <p:cNvSpPr/>
          <p:nvPr/>
        </p:nvSpPr>
        <p:spPr>
          <a:xfrm rot="7023601">
            <a:off x="7222464" y="501523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DB37C23F-75E5-634F-9FF0-32482A775326}"/>
              </a:ext>
            </a:extLst>
          </p:cNvPr>
          <p:cNvCxnSpPr>
            <a:cxnSpLocks/>
          </p:cNvCxnSpPr>
          <p:nvPr/>
        </p:nvCxnSpPr>
        <p:spPr>
          <a:xfrm flipV="1">
            <a:off x="5241474" y="5643266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コネクタ 153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4745171" y="5042153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円/楕円 154">
            <a:extLst>
              <a:ext uri="{FF2B5EF4-FFF2-40B4-BE49-F238E27FC236}">
                <a16:creationId xmlns:a16="http://schemas.microsoft.com/office/drawing/2014/main" id="{BC8251BB-3E7F-E843-8782-3FE825F51535}"/>
              </a:ext>
            </a:extLst>
          </p:cNvPr>
          <p:cNvSpPr/>
          <p:nvPr/>
        </p:nvSpPr>
        <p:spPr>
          <a:xfrm rot="604665">
            <a:off x="6509646" y="5053633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>
            <a:extLst>
              <a:ext uri="{FF2B5EF4-FFF2-40B4-BE49-F238E27FC236}">
                <a16:creationId xmlns:a16="http://schemas.microsoft.com/office/drawing/2014/main" id="{C4102200-989D-6D48-B042-F2E75B247ACA}"/>
              </a:ext>
            </a:extLst>
          </p:cNvPr>
          <p:cNvSpPr/>
          <p:nvPr/>
        </p:nvSpPr>
        <p:spPr>
          <a:xfrm rot="604665">
            <a:off x="4375800" y="5256492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左カーブ矢印 156">
            <a:extLst>
              <a:ext uri="{FF2B5EF4-FFF2-40B4-BE49-F238E27FC236}">
                <a16:creationId xmlns:a16="http://schemas.microsoft.com/office/drawing/2014/main" id="{29AD1710-98CC-224C-AC9C-5121618F1F30}"/>
              </a:ext>
            </a:extLst>
          </p:cNvPr>
          <p:cNvSpPr/>
          <p:nvPr/>
        </p:nvSpPr>
        <p:spPr>
          <a:xfrm flipV="1">
            <a:off x="6026883" y="5231168"/>
            <a:ext cx="661781" cy="368290"/>
          </a:xfrm>
          <a:prstGeom prst="curvedLeftArrow">
            <a:avLst>
              <a:gd name="adj1" fmla="val 44938"/>
              <a:gd name="adj2" fmla="val 50000"/>
              <a:gd name="adj3" fmla="val 25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63066" y="1685178"/>
            <a:ext cx="31422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緩和状態</a:t>
            </a:r>
            <a:endParaRPr lang="en-US" altLang="ja-JP" sz="4000" dirty="0"/>
          </a:p>
          <a:p>
            <a:r>
              <a:rPr lang="ja-JP" altLang="en-US" sz="4000" dirty="0"/>
              <a:t>磁場と流れ場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1247054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16</a:t>
            </a:fld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V="1">
            <a:off x="1391674" y="5235204"/>
            <a:ext cx="0" cy="6081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389720" y="5851118"/>
            <a:ext cx="6058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931869" y="585889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1133846" y="4921142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150A978A-2D24-FA4F-B740-E421B7632834}"/>
              </a:ext>
            </a:extLst>
          </p:cNvPr>
          <p:cNvCxnSpPr>
            <a:cxnSpLocks/>
          </p:cNvCxnSpPr>
          <p:nvPr/>
        </p:nvCxnSpPr>
        <p:spPr>
          <a:xfrm flipV="1">
            <a:off x="6989618" y="2909592"/>
            <a:ext cx="1620982" cy="10640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11F29C41-F4EE-4B46-8565-597C37E3DC5B}"/>
              </a:ext>
            </a:extLst>
          </p:cNvPr>
          <p:cNvGrpSpPr/>
          <p:nvPr/>
        </p:nvGrpSpPr>
        <p:grpSpPr>
          <a:xfrm>
            <a:off x="3603501" y="2909592"/>
            <a:ext cx="5007099" cy="3339220"/>
            <a:chOff x="4502661" y="1903615"/>
            <a:chExt cx="5007099" cy="3339220"/>
          </a:xfrm>
        </p:grpSpPr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7382E66E-5FA6-824C-A901-E79D5F17B576}"/>
                </a:ext>
              </a:extLst>
            </p:cNvPr>
            <p:cNvCxnSpPr>
              <a:cxnSpLocks/>
            </p:cNvCxnSpPr>
            <p:nvPr/>
          </p:nvCxnSpPr>
          <p:spPr>
            <a:xfrm>
              <a:off x="9509760" y="1903615"/>
              <a:ext cx="0" cy="25324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61EC68CA-5107-A64E-940A-4C07F16862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8576" y="4247886"/>
              <a:ext cx="3013056" cy="59725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B9EFA7C7-5966-C249-9AD5-11C35E3E55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2913" y="2354084"/>
              <a:ext cx="3015866" cy="61356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A8D37F15-1C5B-F246-8AB3-26A42205C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2661" y="4247886"/>
              <a:ext cx="1615915" cy="99494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ACEB4F3B-A0FC-084A-B341-316CEBF9690B}"/>
                </a:ext>
              </a:extLst>
            </p:cNvPr>
            <p:cNvCxnSpPr>
              <a:cxnSpLocks/>
            </p:cNvCxnSpPr>
            <p:nvPr/>
          </p:nvCxnSpPr>
          <p:spPr>
            <a:xfrm>
              <a:off x="4502661" y="2778264"/>
              <a:ext cx="0" cy="2464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円/楕円 88">
            <a:extLst>
              <a:ext uri="{FF2B5EF4-FFF2-40B4-BE49-F238E27FC236}">
                <a16:creationId xmlns:a16="http://schemas.microsoft.com/office/drawing/2014/main" id="{67D46C82-ECC3-894A-B030-12AE9DEACC90}"/>
              </a:ext>
            </a:extLst>
          </p:cNvPr>
          <p:cNvSpPr/>
          <p:nvPr/>
        </p:nvSpPr>
        <p:spPr>
          <a:xfrm>
            <a:off x="7112808" y="3572838"/>
            <a:ext cx="1380219" cy="206766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EDE69754-C847-2C49-905E-105D0784EA12}"/>
              </a:ext>
            </a:extLst>
          </p:cNvPr>
          <p:cNvSpPr/>
          <p:nvPr/>
        </p:nvSpPr>
        <p:spPr>
          <a:xfrm>
            <a:off x="3661387" y="3517897"/>
            <a:ext cx="1406977" cy="206766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DB75B069-F6C3-1F4F-B669-193B9AEBF7F8}"/>
              </a:ext>
            </a:extLst>
          </p:cNvPr>
          <p:cNvSpPr/>
          <p:nvPr/>
        </p:nvSpPr>
        <p:spPr>
          <a:xfrm>
            <a:off x="5227092" y="3893115"/>
            <a:ext cx="1729047" cy="14271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三角形 99">
            <a:extLst>
              <a:ext uri="{FF2B5EF4-FFF2-40B4-BE49-F238E27FC236}">
                <a16:creationId xmlns:a16="http://schemas.microsoft.com/office/drawing/2014/main" id="{E42941BA-502A-5846-9E9A-CB3125408818}"/>
              </a:ext>
            </a:extLst>
          </p:cNvPr>
          <p:cNvSpPr/>
          <p:nvPr/>
        </p:nvSpPr>
        <p:spPr>
          <a:xfrm rot="10800000">
            <a:off x="6995235" y="4490149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三角形 100">
            <a:extLst>
              <a:ext uri="{FF2B5EF4-FFF2-40B4-BE49-F238E27FC236}">
                <a16:creationId xmlns:a16="http://schemas.microsoft.com/office/drawing/2014/main" id="{1BCF5279-542A-7045-A145-3C0387AE1473}"/>
              </a:ext>
            </a:extLst>
          </p:cNvPr>
          <p:cNvSpPr/>
          <p:nvPr/>
        </p:nvSpPr>
        <p:spPr>
          <a:xfrm rot="10800000">
            <a:off x="3535885" y="4505317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三角形 101">
            <a:extLst>
              <a:ext uri="{FF2B5EF4-FFF2-40B4-BE49-F238E27FC236}">
                <a16:creationId xmlns:a16="http://schemas.microsoft.com/office/drawing/2014/main" id="{E71C58B3-3A83-904B-BF35-480CA8221645}"/>
              </a:ext>
            </a:extLst>
          </p:cNvPr>
          <p:cNvSpPr/>
          <p:nvPr/>
        </p:nvSpPr>
        <p:spPr>
          <a:xfrm>
            <a:off x="4939769" y="4446667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三角形 102">
            <a:extLst>
              <a:ext uri="{FF2B5EF4-FFF2-40B4-BE49-F238E27FC236}">
                <a16:creationId xmlns:a16="http://schemas.microsoft.com/office/drawing/2014/main" id="{CB41414E-F707-B744-9B5C-DB463F8FD8C9}"/>
              </a:ext>
            </a:extLst>
          </p:cNvPr>
          <p:cNvSpPr/>
          <p:nvPr/>
        </p:nvSpPr>
        <p:spPr>
          <a:xfrm>
            <a:off x="8359600" y="4483215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三角形 103">
            <a:extLst>
              <a:ext uri="{FF2B5EF4-FFF2-40B4-BE49-F238E27FC236}">
                <a16:creationId xmlns:a16="http://schemas.microsoft.com/office/drawing/2014/main" id="{B88BE254-07E3-2B4A-A690-815B83CF510A}"/>
              </a:ext>
            </a:extLst>
          </p:cNvPr>
          <p:cNvSpPr/>
          <p:nvPr/>
        </p:nvSpPr>
        <p:spPr>
          <a:xfrm rot="5400000">
            <a:off x="6020148" y="3808390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三角形 104">
            <a:extLst>
              <a:ext uri="{FF2B5EF4-FFF2-40B4-BE49-F238E27FC236}">
                <a16:creationId xmlns:a16="http://schemas.microsoft.com/office/drawing/2014/main" id="{6944F273-3296-AC4D-B21F-C9392C5481F7}"/>
              </a:ext>
            </a:extLst>
          </p:cNvPr>
          <p:cNvSpPr/>
          <p:nvPr/>
        </p:nvSpPr>
        <p:spPr>
          <a:xfrm rot="16200000">
            <a:off x="5966115" y="5217657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617CD5B0-C2E5-5446-A278-953DADE34229}"/>
              </a:ext>
            </a:extLst>
          </p:cNvPr>
          <p:cNvCxnSpPr>
            <a:cxnSpLocks/>
          </p:cNvCxnSpPr>
          <p:nvPr/>
        </p:nvCxnSpPr>
        <p:spPr>
          <a:xfrm flipH="1">
            <a:off x="3603501" y="3364596"/>
            <a:ext cx="370252" cy="4118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3BC1A514-9ABD-174F-A802-8841876F3B50}"/>
              </a:ext>
            </a:extLst>
          </p:cNvPr>
          <p:cNvCxnSpPr>
            <a:cxnSpLocks/>
          </p:cNvCxnSpPr>
          <p:nvPr/>
        </p:nvCxnSpPr>
        <p:spPr>
          <a:xfrm flipH="1">
            <a:off x="8236410" y="5442025"/>
            <a:ext cx="370252" cy="4118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5F6FB036-08E6-9049-844D-438A3073688C}"/>
              </a:ext>
            </a:extLst>
          </p:cNvPr>
          <p:cNvSpPr txBox="1"/>
          <p:nvPr/>
        </p:nvSpPr>
        <p:spPr>
          <a:xfrm>
            <a:off x="6192967" y="5973094"/>
            <a:ext cx="5900710" cy="52322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流れによって磁力線が引き伸ばされる</a:t>
            </a:r>
          </a:p>
        </p:txBody>
      </p:sp>
      <p:cxnSp>
        <p:nvCxnSpPr>
          <p:cNvPr id="119" name="直線矢印コネクタ 118">
            <a:extLst>
              <a:ext uri="{FF2B5EF4-FFF2-40B4-BE49-F238E27FC236}">
                <a16:creationId xmlns:a16="http://schemas.microsoft.com/office/drawing/2014/main" id="{AD83C8F0-8274-034C-95F3-0531EEE194CF}"/>
              </a:ext>
            </a:extLst>
          </p:cNvPr>
          <p:cNvCxnSpPr>
            <a:cxnSpLocks/>
            <a:stCxn id="115" idx="0"/>
          </p:cNvCxnSpPr>
          <p:nvPr/>
        </p:nvCxnSpPr>
        <p:spPr>
          <a:xfrm flipH="1" flipV="1">
            <a:off x="8669383" y="4815459"/>
            <a:ext cx="473939" cy="115763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EAD5DB60-1103-FE46-84F6-B31083A2C21D}"/>
              </a:ext>
            </a:extLst>
          </p:cNvPr>
          <p:cNvSpPr txBox="1"/>
          <p:nvPr/>
        </p:nvSpPr>
        <p:spPr>
          <a:xfrm>
            <a:off x="902692" y="2499512"/>
            <a:ext cx="6924366" cy="52322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磁力線の輪が縮まり、流れの駆動力になる</a:t>
            </a:r>
          </a:p>
        </p:txBody>
      </p:sp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1557F64D-72B8-B14B-A1CA-144891552839}"/>
              </a:ext>
            </a:extLst>
          </p:cNvPr>
          <p:cNvCxnSpPr>
            <a:cxnSpLocks/>
          </p:cNvCxnSpPr>
          <p:nvPr/>
        </p:nvCxnSpPr>
        <p:spPr>
          <a:xfrm>
            <a:off x="5728615" y="3031896"/>
            <a:ext cx="2009963" cy="42773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563066" y="168517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赤道断面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268120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l=3,m=2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37" y="1003959"/>
            <a:ext cx="8082326" cy="600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77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l=3,m=2</a:t>
            </a:r>
            <a:r>
              <a:rPr lang="ja-JP" altLang="en-US" sz="540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0751127" cy="4604472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ja-JP" altLang="en-US"/>
              <a:t>「</a:t>
            </a:r>
            <a:r>
              <a:rPr lang="ja-JP" altLang="en-US" dirty="0"/>
              <a:t>初期磁場</a:t>
            </a:r>
            <a:r>
              <a:rPr lang="ja-JP" altLang="en-US"/>
              <a:t>」「緩和磁場</a:t>
            </a:r>
            <a:r>
              <a:rPr lang="en-US" altLang="ja-JP" dirty="0"/>
              <a:t>(t=190)</a:t>
            </a:r>
            <a:r>
              <a:rPr lang="ja-JP" altLang="en-US"/>
              <a:t>」</a:t>
            </a:r>
            <a:r>
              <a:rPr lang="ja-JP" altLang="en-US" dirty="0"/>
              <a:t>「</a:t>
            </a:r>
            <a:r>
              <a:rPr lang="ja-JP" altLang="en-US"/>
              <a:t>緩和流れ場</a:t>
            </a:r>
            <a:r>
              <a:rPr lang="en-US" altLang="ja-JP" dirty="0"/>
              <a:t>(t=190) </a:t>
            </a:r>
            <a:r>
              <a:rPr lang="ja-JP" altLang="en-US"/>
              <a:t>」</a:t>
            </a:r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C62C213-1077-5A44-B88C-664D99FE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30" y="2330905"/>
            <a:ext cx="7669470" cy="44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14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l=3,m=3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78" y="959714"/>
            <a:ext cx="8161643" cy="60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18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進捗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lnSpc>
                <a:spcPct val="140000"/>
              </a:lnSpc>
              <a:buFont typeface="+mj-lt"/>
              <a:buAutoNum type="arabicPeriod"/>
            </a:pPr>
            <a:r>
              <a:rPr lang="ja-JP" altLang="en-US" dirty="0"/>
              <a:t>境界条件の変更</a:t>
            </a:r>
            <a:endParaRPr lang="en-US" altLang="ja-JP" sz="3600" dirty="0"/>
          </a:p>
          <a:p>
            <a:pPr marL="742950" indent="-742950">
              <a:lnSpc>
                <a:spcPct val="140000"/>
              </a:lnSpc>
              <a:buFont typeface="+mj-lt"/>
              <a:buAutoNum type="arabicPeriod"/>
            </a:pPr>
            <a:r>
              <a:rPr lang="ja-JP" altLang="en-US" dirty="0">
                <a:latin typeface="Courier"/>
                <a:cs typeface="Courier"/>
              </a:rPr>
              <a:t>新たな初期条件の導入</a:t>
            </a:r>
            <a:endParaRPr lang="en-US" altLang="ja-JP" dirty="0">
              <a:latin typeface="Courier"/>
              <a:cs typeface="Courier"/>
            </a:endParaRPr>
          </a:p>
          <a:p>
            <a:pPr marL="742950" indent="-742950">
              <a:lnSpc>
                <a:spcPct val="140000"/>
              </a:lnSpc>
              <a:buFont typeface="+mj-lt"/>
              <a:buAutoNum type="arabicPeriod"/>
            </a:pPr>
            <a:r>
              <a:rPr lang="ja-JP" altLang="en-US" dirty="0">
                <a:latin typeface="Courier"/>
                <a:cs typeface="Courier"/>
              </a:rPr>
              <a:t>構造の発見</a:t>
            </a:r>
            <a:endParaRPr lang="en-US" altLang="ja-JP" sz="3600" dirty="0">
              <a:latin typeface="Courier"/>
              <a:cs typeface="Courier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7243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l=3,m=3</a:t>
            </a:r>
            <a:r>
              <a:rPr lang="ja-JP" altLang="en-US" sz="540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0751127" cy="4604472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ja-JP" altLang="en-US"/>
              <a:t>「</a:t>
            </a:r>
            <a:r>
              <a:rPr lang="ja-JP" altLang="en-US" dirty="0"/>
              <a:t>初期磁場</a:t>
            </a:r>
            <a:r>
              <a:rPr lang="ja-JP" altLang="en-US"/>
              <a:t>」「緩和磁場</a:t>
            </a:r>
            <a:r>
              <a:rPr lang="en-US" altLang="ja-JP" dirty="0"/>
              <a:t>(t=190)</a:t>
            </a:r>
            <a:r>
              <a:rPr lang="ja-JP" altLang="en-US"/>
              <a:t>」</a:t>
            </a:r>
            <a:r>
              <a:rPr lang="ja-JP" altLang="en-US" dirty="0"/>
              <a:t>「</a:t>
            </a:r>
            <a:r>
              <a:rPr lang="ja-JP" altLang="en-US"/>
              <a:t>緩和流れ場</a:t>
            </a:r>
            <a:r>
              <a:rPr lang="en-US" altLang="ja-JP" dirty="0"/>
              <a:t>(t=190) </a:t>
            </a:r>
            <a:r>
              <a:rPr lang="ja-JP" altLang="en-US"/>
              <a:t>」</a:t>
            </a: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83885BA-F8C6-2C46-A520-D329CC614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7" y="2284981"/>
            <a:ext cx="7786370" cy="45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58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円/楕円 80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2626208" y="3264017"/>
            <a:ext cx="3130714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4726928" y="335808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l=3,m=3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2882160" y="1669660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7969972" y="540708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4959281" y="323314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5193060" y="354980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5839159" y="250537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32D6C74B-3740-A547-9C4D-42CB0595F578}"/>
              </a:ext>
            </a:extLst>
          </p:cNvPr>
          <p:cNvSpPr/>
          <p:nvPr/>
        </p:nvSpPr>
        <p:spPr>
          <a:xfrm>
            <a:off x="6186544" y="538406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>
            <a:extLst>
              <a:ext uri="{FF2B5EF4-FFF2-40B4-BE49-F238E27FC236}">
                <a16:creationId xmlns:a16="http://schemas.microsoft.com/office/drawing/2014/main" id="{FAC0DC87-590F-7441-BF9D-7C15F591765B}"/>
              </a:ext>
            </a:extLst>
          </p:cNvPr>
          <p:cNvSpPr/>
          <p:nvPr/>
        </p:nvSpPr>
        <p:spPr>
          <a:xfrm>
            <a:off x="5730341" y="4550507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C23E2553-F848-714B-9608-59F03B1F1AF0}"/>
              </a:ext>
            </a:extLst>
          </p:cNvPr>
          <p:cNvSpPr/>
          <p:nvPr/>
        </p:nvSpPr>
        <p:spPr>
          <a:xfrm>
            <a:off x="4861103" y="5056693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DACEF6CB-959F-F540-B811-F9C401CCB714}"/>
              </a:ext>
            </a:extLst>
          </p:cNvPr>
          <p:cNvSpPr/>
          <p:nvPr/>
        </p:nvSpPr>
        <p:spPr>
          <a:xfrm>
            <a:off x="5744069" y="4305725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BB59A54E-414E-E047-9719-2494F484D4C1}"/>
              </a:ext>
            </a:extLst>
          </p:cNvPr>
          <p:cNvSpPr/>
          <p:nvPr/>
        </p:nvSpPr>
        <p:spPr>
          <a:xfrm>
            <a:off x="4704493" y="2035351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65314" y="169188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初期磁場</a:t>
            </a:r>
            <a:endParaRPr lang="en-US" altLang="ja-JP" sz="4000" dirty="0"/>
          </a:p>
        </p:txBody>
      </p:sp>
      <p:sp>
        <p:nvSpPr>
          <p:cNvPr id="120" name="円/楕円 11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035094" y="375576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3704666" y="3120319"/>
            <a:ext cx="3162094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741470" y="3621093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3410619" y="371954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008509" y="453725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942945" y="416334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834848" y="387449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09298" y="3626403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989560" y="3890443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913361" y="397373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623973" y="308946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069843" y="515040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3804805" y="250062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160223" y="401804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873294" y="332337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563180" y="4076513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3785414" y="3843415"/>
            <a:ext cx="3157782" cy="115172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4899183" y="3430406"/>
            <a:ext cx="3112520" cy="7123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2287768" y="3653662"/>
            <a:ext cx="3181620" cy="9362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円/楕円 126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244207" y="515040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円/楕円 127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577360" y="243200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5032988" y="3675190"/>
            <a:ext cx="3217174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10440000">
            <a:off x="6956507" y="3725969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10440000">
            <a:off x="4210802" y="3584660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10440000">
            <a:off x="5518261" y="2469711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240000">
            <a:off x="5792315" y="4873733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-1080000">
            <a:off x="4447263" y="2766505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660000">
            <a:off x="6096737" y="2666899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641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円/楕円 80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563907">
            <a:off x="3480157" y="3090764"/>
            <a:ext cx="1592586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5079131" y="333923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l=3,m=3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335682" y="1669660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右矢印 71"/>
          <p:cNvSpPr/>
          <p:nvPr/>
        </p:nvSpPr>
        <p:spPr>
          <a:xfrm rot="5400000">
            <a:off x="5315853" y="4783115"/>
            <a:ext cx="775697" cy="135718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8322175" y="538823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5311484" y="321428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5545263" y="353094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6191362" y="248651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32D6C74B-3740-A547-9C4D-42CB0595F578}"/>
              </a:ext>
            </a:extLst>
          </p:cNvPr>
          <p:cNvSpPr/>
          <p:nvPr/>
        </p:nvSpPr>
        <p:spPr>
          <a:xfrm>
            <a:off x="6538747" y="536521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>
            <a:extLst>
              <a:ext uri="{FF2B5EF4-FFF2-40B4-BE49-F238E27FC236}">
                <a16:creationId xmlns:a16="http://schemas.microsoft.com/office/drawing/2014/main" id="{FAC0DC87-590F-7441-BF9D-7C15F591765B}"/>
              </a:ext>
            </a:extLst>
          </p:cNvPr>
          <p:cNvSpPr/>
          <p:nvPr/>
        </p:nvSpPr>
        <p:spPr>
          <a:xfrm>
            <a:off x="6082544" y="4531653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DACEF6CB-959F-F540-B811-F9C401CCB714}"/>
              </a:ext>
            </a:extLst>
          </p:cNvPr>
          <p:cNvSpPr/>
          <p:nvPr/>
        </p:nvSpPr>
        <p:spPr>
          <a:xfrm>
            <a:off x="6096272" y="4286871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50BC6040-4604-B34A-A750-483C8C6936BA}"/>
              </a:ext>
            </a:extLst>
          </p:cNvPr>
          <p:cNvSpPr/>
          <p:nvPr/>
        </p:nvSpPr>
        <p:spPr>
          <a:xfrm>
            <a:off x="5220768" y="3633674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BB59A54E-414E-E047-9719-2494F484D4C1}"/>
              </a:ext>
            </a:extLst>
          </p:cNvPr>
          <p:cNvSpPr/>
          <p:nvPr/>
        </p:nvSpPr>
        <p:spPr>
          <a:xfrm>
            <a:off x="4704493" y="2035351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右矢印 64"/>
          <p:cNvSpPr/>
          <p:nvPr/>
        </p:nvSpPr>
        <p:spPr>
          <a:xfrm rot="4624675">
            <a:off x="5358620" y="3411000"/>
            <a:ext cx="466955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563907">
            <a:off x="6064025" y="2961425"/>
            <a:ext cx="1592586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572837" y="375049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右矢印 62"/>
          <p:cNvSpPr/>
          <p:nvPr/>
        </p:nvSpPr>
        <p:spPr>
          <a:xfrm rot="1902433">
            <a:off x="4300714" y="3398535"/>
            <a:ext cx="757752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4382172" y="4246679"/>
            <a:ext cx="1192839" cy="9365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>
            <a:off x="4322584" y="3616163"/>
            <a:ext cx="1196670" cy="6344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円/楕円 11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387297" y="373690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>
            <a:off x="5702566" y="4224063"/>
            <a:ext cx="1537438" cy="7320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5632409" y="2720913"/>
            <a:ext cx="1026292" cy="14924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5598516" y="2536664"/>
            <a:ext cx="63249" cy="16579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円/楕円 77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563907">
            <a:off x="4764272" y="2893283"/>
            <a:ext cx="1592586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  <a:endCxn id="81" idx="6"/>
          </p:cNvCxnSpPr>
          <p:nvPr/>
        </p:nvCxnSpPr>
        <p:spPr>
          <a:xfrm flipH="1">
            <a:off x="4238498" y="4241202"/>
            <a:ext cx="1358194" cy="837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円/楕円 10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093673" y="360223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  <a:endCxn id="53" idx="6"/>
          </p:cNvCxnSpPr>
          <p:nvPr/>
        </p:nvCxnSpPr>
        <p:spPr>
          <a:xfrm flipV="1">
            <a:off x="5701604" y="4195583"/>
            <a:ext cx="1120762" cy="25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円/楕円 88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3762822" y="370069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右矢印 63"/>
          <p:cNvSpPr/>
          <p:nvPr/>
        </p:nvSpPr>
        <p:spPr>
          <a:xfrm rot="8684821">
            <a:off x="6227018" y="3270671"/>
            <a:ext cx="757752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360712" y="451839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295148" y="414448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5632409" y="3441891"/>
            <a:ext cx="1552905" cy="8116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円/楕円 94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187051" y="385563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903516" y="359337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H="1" flipV="1">
            <a:off x="4546616" y="2867193"/>
            <a:ext cx="1059785" cy="13740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341763" y="387158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65564" y="395488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31894" y="405412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24806" y="417462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01770" y="439081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512426" y="399918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7225497" y="330452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915383" y="405765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H="1" flipV="1">
            <a:off x="5684517" y="4253539"/>
            <a:ext cx="165267" cy="12352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右矢印 4"/>
          <p:cNvSpPr/>
          <p:nvPr/>
        </p:nvSpPr>
        <p:spPr>
          <a:xfrm rot="21079006">
            <a:off x="4099478" y="4027524"/>
            <a:ext cx="989810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右矢印 59"/>
          <p:cNvSpPr/>
          <p:nvPr/>
        </p:nvSpPr>
        <p:spPr>
          <a:xfrm rot="10800000">
            <a:off x="6385053" y="3887736"/>
            <a:ext cx="989810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右矢印 61"/>
          <p:cNvSpPr/>
          <p:nvPr/>
        </p:nvSpPr>
        <p:spPr>
          <a:xfrm rot="15307167">
            <a:off x="5467492" y="4131027"/>
            <a:ext cx="549044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右矢印 65"/>
          <p:cNvSpPr/>
          <p:nvPr/>
        </p:nvSpPr>
        <p:spPr>
          <a:xfrm rot="16200000">
            <a:off x="5299913" y="2098258"/>
            <a:ext cx="775697" cy="135718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4917831" y="3982460"/>
            <a:ext cx="1856479" cy="115172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6545173" y="3821752"/>
            <a:ext cx="1619679" cy="7123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3287245" y="3969544"/>
            <a:ext cx="1732280" cy="9362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9111979" y="2124"/>
            <a:ext cx="31422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緩和状態</a:t>
            </a:r>
            <a:endParaRPr lang="en-US" altLang="ja-JP" sz="4000" dirty="0"/>
          </a:p>
          <a:p>
            <a:r>
              <a:rPr lang="ja-JP" altLang="en-US" sz="4000" dirty="0"/>
              <a:t>磁場と流れ場</a:t>
            </a:r>
            <a:endParaRPr lang="en-US" altLang="ja-JP" sz="4000" dirty="0"/>
          </a:p>
        </p:txBody>
      </p:sp>
      <p:sp>
        <p:nvSpPr>
          <p:cNvPr id="73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240000">
            <a:off x="6318721" y="4687404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240000">
            <a:off x="6338654" y="3193445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240000">
            <a:off x="3771437" y="3283014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240000">
            <a:off x="3586141" y="4203620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10800000">
            <a:off x="7592857" y="4345388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11040000">
            <a:off x="5033947" y="3110236"/>
            <a:ext cx="207818" cy="147766"/>
          </a:xfrm>
          <a:prstGeom prst="triangle">
            <a:avLst>
              <a:gd name="adj" fmla="val 482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4887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今後の課題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0751127" cy="460447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ja-JP" dirty="0"/>
              <a:t>(</a:t>
            </a:r>
            <a:r>
              <a:rPr lang="en-US" altLang="ja-JP" dirty="0" err="1"/>
              <a:t>l,m</a:t>
            </a:r>
            <a:r>
              <a:rPr lang="en-US" altLang="ja-JP" dirty="0"/>
              <a:t>)=(3,2)</a:t>
            </a:r>
            <a:r>
              <a:rPr lang="ja-JP" altLang="en-US" dirty="0"/>
              <a:t>の構造解析</a:t>
            </a:r>
            <a:endParaRPr lang="en-US" altLang="ja-JP" dirty="0"/>
          </a:p>
          <a:p>
            <a:pPr>
              <a:lnSpc>
                <a:spcPct val="140000"/>
              </a:lnSpc>
            </a:pPr>
            <a:r>
              <a:rPr lang="ja-JP" altLang="en-US" dirty="0"/>
              <a:t>その他</a:t>
            </a:r>
            <a:r>
              <a:rPr lang="en-US" altLang="ja-JP" dirty="0"/>
              <a:t>(</a:t>
            </a:r>
            <a:r>
              <a:rPr lang="en-US" altLang="ja-JP" dirty="0" err="1"/>
              <a:t>l,m</a:t>
            </a:r>
            <a:r>
              <a:rPr lang="en-US" altLang="ja-JP" dirty="0"/>
              <a:t>)</a:t>
            </a:r>
            <a:r>
              <a:rPr lang="ja-JP" altLang="en-US" dirty="0"/>
              <a:t>を変えてシミュレーション</a:t>
            </a:r>
            <a:br>
              <a:rPr lang="en-US" altLang="ja-JP" dirty="0"/>
            </a:br>
            <a:r>
              <a:rPr lang="en-US" altLang="ja-JP" dirty="0"/>
              <a:t>	</a:t>
            </a:r>
            <a:r>
              <a:rPr lang="ja-JP" altLang="en-US" dirty="0"/>
              <a:t>⇒</a:t>
            </a:r>
            <a:r>
              <a:rPr lang="en-US" altLang="ja-JP" dirty="0"/>
              <a:t>(</a:t>
            </a:r>
            <a:r>
              <a:rPr lang="en-US" altLang="ja-JP" dirty="0" err="1"/>
              <a:t>l,m</a:t>
            </a:r>
            <a:r>
              <a:rPr lang="en-US" altLang="ja-JP" dirty="0"/>
              <a:t>)</a:t>
            </a:r>
            <a:r>
              <a:rPr lang="ja-JP" altLang="en-US" dirty="0"/>
              <a:t>に対応した緩和状態の表</a:t>
            </a:r>
            <a:endParaRPr lang="en-US" altLang="ja-JP" dirty="0"/>
          </a:p>
          <a:p>
            <a:pPr>
              <a:lnSpc>
                <a:spcPct val="140000"/>
              </a:lnSpc>
            </a:pPr>
            <a:r>
              <a:rPr lang="ja-JP" altLang="en-US" dirty="0"/>
              <a:t>解像度を高める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98236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3388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ルジャンドル陪関数と球面調和関数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25</a:t>
            </a:fld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 2">
                <a:extLst>
                  <a:ext uri="{FF2B5EF4-FFF2-40B4-BE49-F238E27FC236}">
                    <a16:creationId xmlns:a16="http://schemas.microsoft.com/office/drawing/2014/main" id="{02F30C7D-0DA8-B849-8782-91803D02B2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3005903"/>
                  </p:ext>
                </p:extLst>
              </p:nvPr>
            </p:nvGraphicFramePr>
            <p:xfrm>
              <a:off x="1378858" y="1702067"/>
              <a:ext cx="9906000" cy="40310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53000">
                      <a:extLst>
                        <a:ext uri="{9D8B030D-6E8A-4147-A177-3AD203B41FA5}">
                          <a16:colId xmlns:a16="http://schemas.microsoft.com/office/drawing/2014/main" val="1133595280"/>
                        </a:ext>
                      </a:extLst>
                    </a:gridCol>
                    <a:gridCol w="4953000">
                      <a:extLst>
                        <a:ext uri="{9D8B030D-6E8A-4147-A177-3AD203B41FA5}">
                          <a16:colId xmlns:a16="http://schemas.microsoft.com/office/drawing/2014/main" val="3644261352"/>
                        </a:ext>
                      </a:extLst>
                    </a:gridCol>
                  </a:tblGrid>
                  <a:tr h="13436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(1−5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(1−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64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(5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−1)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1342015"/>
                      </a:ext>
                    </a:extLst>
                  </a:tr>
                  <a:tr h="13436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105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4330623"/>
                      </a:ext>
                    </a:extLst>
                  </a:tr>
                  <a:tr h="13436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(1−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64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694884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 2">
                <a:extLst>
                  <a:ext uri="{FF2B5EF4-FFF2-40B4-BE49-F238E27FC236}">
                    <a16:creationId xmlns:a16="http://schemas.microsoft.com/office/drawing/2014/main" id="{02F30C7D-0DA8-B849-8782-91803D02B2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3005903"/>
                  </p:ext>
                </p:extLst>
              </p:nvPr>
            </p:nvGraphicFramePr>
            <p:xfrm>
              <a:off x="1378858" y="1702067"/>
              <a:ext cx="9906000" cy="40310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53000">
                      <a:extLst>
                        <a:ext uri="{9D8B030D-6E8A-4147-A177-3AD203B41FA5}">
                          <a16:colId xmlns:a16="http://schemas.microsoft.com/office/drawing/2014/main" val="1133595280"/>
                        </a:ext>
                      </a:extLst>
                    </a:gridCol>
                    <a:gridCol w="4953000">
                      <a:extLst>
                        <a:ext uri="{9D8B030D-6E8A-4147-A177-3AD203B41FA5}">
                          <a16:colId xmlns:a16="http://schemas.microsoft.com/office/drawing/2014/main" val="3644261352"/>
                        </a:ext>
                      </a:extLst>
                    </a:gridCol>
                  </a:tblGrid>
                  <a:tr h="134369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943" r="-9974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56" t="-94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1342015"/>
                      </a:ext>
                    </a:extLst>
                  </a:tr>
                  <a:tr h="134369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0943" r="-9974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56" t="-10094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4330623"/>
                      </a:ext>
                    </a:extLst>
                  </a:tr>
                  <a:tr h="134369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200943" r="-997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56" t="-200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948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95368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円/楕円 80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563907">
            <a:off x="3480157" y="3090764"/>
            <a:ext cx="1592586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5079131" y="333923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l=3,m=3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335682" y="1669660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右矢印 71"/>
          <p:cNvSpPr/>
          <p:nvPr/>
        </p:nvSpPr>
        <p:spPr>
          <a:xfrm rot="5400000">
            <a:off x="5315853" y="4783115"/>
            <a:ext cx="775697" cy="135718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8322175" y="538823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5311484" y="321428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5545263" y="353094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6191362" y="248651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32D6C74B-3740-A547-9C4D-42CB0595F578}"/>
              </a:ext>
            </a:extLst>
          </p:cNvPr>
          <p:cNvSpPr/>
          <p:nvPr/>
        </p:nvSpPr>
        <p:spPr>
          <a:xfrm>
            <a:off x="6538747" y="536521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>
            <a:extLst>
              <a:ext uri="{FF2B5EF4-FFF2-40B4-BE49-F238E27FC236}">
                <a16:creationId xmlns:a16="http://schemas.microsoft.com/office/drawing/2014/main" id="{FAC0DC87-590F-7441-BF9D-7C15F591765B}"/>
              </a:ext>
            </a:extLst>
          </p:cNvPr>
          <p:cNvSpPr/>
          <p:nvPr/>
        </p:nvSpPr>
        <p:spPr>
          <a:xfrm>
            <a:off x="6082544" y="4531653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DACEF6CB-959F-F540-B811-F9C401CCB714}"/>
              </a:ext>
            </a:extLst>
          </p:cNvPr>
          <p:cNvSpPr/>
          <p:nvPr/>
        </p:nvSpPr>
        <p:spPr>
          <a:xfrm>
            <a:off x="6096272" y="4286871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50BC6040-4604-B34A-A750-483C8C6936BA}"/>
              </a:ext>
            </a:extLst>
          </p:cNvPr>
          <p:cNvSpPr/>
          <p:nvPr/>
        </p:nvSpPr>
        <p:spPr>
          <a:xfrm>
            <a:off x="5220768" y="3633674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BB59A54E-414E-E047-9719-2494F484D4C1}"/>
              </a:ext>
            </a:extLst>
          </p:cNvPr>
          <p:cNvSpPr/>
          <p:nvPr/>
        </p:nvSpPr>
        <p:spPr>
          <a:xfrm>
            <a:off x="4704493" y="2035351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65314" y="169188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/>
              <a:t>緩和磁場</a:t>
            </a:r>
            <a:endParaRPr lang="en-US" altLang="ja-JP" sz="4000" dirty="0"/>
          </a:p>
        </p:txBody>
      </p:sp>
      <p:sp>
        <p:nvSpPr>
          <p:cNvPr id="65" name="右矢印 64"/>
          <p:cNvSpPr/>
          <p:nvPr/>
        </p:nvSpPr>
        <p:spPr>
          <a:xfrm rot="4624675">
            <a:off x="5358620" y="3411000"/>
            <a:ext cx="466955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563907">
            <a:off x="6064025" y="2961425"/>
            <a:ext cx="1592586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572837" y="375049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右矢印 62"/>
          <p:cNvSpPr/>
          <p:nvPr/>
        </p:nvSpPr>
        <p:spPr>
          <a:xfrm rot="1902433">
            <a:off x="4300714" y="3398535"/>
            <a:ext cx="757752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4382172" y="4246679"/>
            <a:ext cx="1192839" cy="9365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>
            <a:off x="4322584" y="3616163"/>
            <a:ext cx="1196670" cy="6344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円/楕円 11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387297" y="373690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>
            <a:off x="5702566" y="4224063"/>
            <a:ext cx="1537438" cy="7320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5632409" y="2720913"/>
            <a:ext cx="1026292" cy="14924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5598516" y="2536664"/>
            <a:ext cx="63249" cy="16579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円/楕円 77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563907">
            <a:off x="4764272" y="2893283"/>
            <a:ext cx="1592586" cy="877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  <a:endCxn id="81" idx="6"/>
          </p:cNvCxnSpPr>
          <p:nvPr/>
        </p:nvCxnSpPr>
        <p:spPr>
          <a:xfrm flipH="1">
            <a:off x="4238498" y="4241202"/>
            <a:ext cx="1358194" cy="837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円/楕円 10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093673" y="360223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  <a:endCxn id="53" idx="6"/>
          </p:cNvCxnSpPr>
          <p:nvPr/>
        </p:nvCxnSpPr>
        <p:spPr>
          <a:xfrm flipV="1">
            <a:off x="5701604" y="4195583"/>
            <a:ext cx="1120762" cy="25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円/楕円 88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3762822" y="370069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右矢印 63"/>
          <p:cNvSpPr/>
          <p:nvPr/>
        </p:nvSpPr>
        <p:spPr>
          <a:xfrm rot="8684821">
            <a:off x="6227018" y="3270671"/>
            <a:ext cx="757752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360712" y="451839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295148" y="414448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5632409" y="3441891"/>
            <a:ext cx="1552905" cy="8116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円/楕円 94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187051" y="385563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903516" y="359337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561501" y="360754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H="1" flipV="1">
            <a:off x="4546616" y="2867193"/>
            <a:ext cx="1059785" cy="13740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341763" y="387158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65564" y="395488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31894" y="405412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24806" y="417462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201770" y="439081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512426" y="399918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7225497" y="330452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6915383" y="405765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H="1" flipV="1">
            <a:off x="5684517" y="4253539"/>
            <a:ext cx="165267" cy="12352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右矢印 4"/>
          <p:cNvSpPr/>
          <p:nvPr/>
        </p:nvSpPr>
        <p:spPr>
          <a:xfrm rot="21079006">
            <a:off x="4099478" y="4027524"/>
            <a:ext cx="989810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右矢印 59"/>
          <p:cNvSpPr/>
          <p:nvPr/>
        </p:nvSpPr>
        <p:spPr>
          <a:xfrm rot="10800000">
            <a:off x="6385053" y="3887736"/>
            <a:ext cx="989810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右矢印 61"/>
          <p:cNvSpPr/>
          <p:nvPr/>
        </p:nvSpPr>
        <p:spPr>
          <a:xfrm rot="15307167">
            <a:off x="5467492" y="4131027"/>
            <a:ext cx="549044" cy="61542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右矢印 65"/>
          <p:cNvSpPr/>
          <p:nvPr/>
        </p:nvSpPr>
        <p:spPr>
          <a:xfrm rot="16200000">
            <a:off x="5299913" y="2098258"/>
            <a:ext cx="775697" cy="135718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4917831" y="3982460"/>
            <a:ext cx="1856479" cy="115172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6545173" y="3821752"/>
            <a:ext cx="1619679" cy="7123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5400000">
            <a:off x="3287245" y="3969544"/>
            <a:ext cx="1732280" cy="9362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5300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5848335" y="328213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639744" y="1593715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9091379" y="533114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6080688" y="315719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92A29082-7A8A-2B42-960F-B1B25B4EA1CE}"/>
              </a:ext>
            </a:extLst>
          </p:cNvPr>
          <p:cNvCxnSpPr>
            <a:cxnSpLocks/>
          </p:cNvCxnSpPr>
          <p:nvPr/>
        </p:nvCxnSpPr>
        <p:spPr>
          <a:xfrm>
            <a:off x="4927789" y="3151960"/>
            <a:ext cx="1616168" cy="2655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円/楕円 63">
            <a:extLst>
              <a:ext uri="{FF2B5EF4-FFF2-40B4-BE49-F238E27FC236}">
                <a16:creationId xmlns:a16="http://schemas.microsoft.com/office/drawing/2014/main" id="{AD66D9F8-BD03-FC43-9566-7720BBB637F2}"/>
              </a:ext>
            </a:extLst>
          </p:cNvPr>
          <p:cNvSpPr/>
          <p:nvPr/>
        </p:nvSpPr>
        <p:spPr>
          <a:xfrm>
            <a:off x="6440849" y="412232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6314467" y="34738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6912366" y="231030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F9C0B210-73DE-C44B-A869-71BADB5431A3}"/>
              </a:ext>
            </a:extLst>
          </p:cNvPr>
          <p:cNvSpPr/>
          <p:nvPr/>
        </p:nvSpPr>
        <p:spPr>
          <a:xfrm>
            <a:off x="5371259" y="367386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507BA1F-A6E7-2C47-9A02-CBB7906B82E8}"/>
              </a:ext>
            </a:extLst>
          </p:cNvPr>
          <p:cNvSpPr/>
          <p:nvPr/>
        </p:nvSpPr>
        <p:spPr>
          <a:xfrm rot="27344">
            <a:off x="6671573" y="2835985"/>
            <a:ext cx="1388755" cy="1790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7B07EFA1-C089-1844-838D-6FA8F88DF349}"/>
              </a:ext>
            </a:extLst>
          </p:cNvPr>
          <p:cNvCxnSpPr>
            <a:cxnSpLocks/>
          </p:cNvCxnSpPr>
          <p:nvPr/>
        </p:nvCxnSpPr>
        <p:spPr>
          <a:xfrm flipV="1">
            <a:off x="6543957" y="2946587"/>
            <a:ext cx="503755" cy="4735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9BD0387D-2C8A-BC41-AF00-B4A0E3E3A2D0}"/>
              </a:ext>
            </a:extLst>
          </p:cNvPr>
          <p:cNvCxnSpPr>
            <a:cxnSpLocks/>
          </p:cNvCxnSpPr>
          <p:nvPr/>
        </p:nvCxnSpPr>
        <p:spPr>
          <a:xfrm flipV="1">
            <a:off x="5099433" y="4416109"/>
            <a:ext cx="610380" cy="5806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CFFC6069-4382-0F4E-ADE2-F15F340373B3}"/>
              </a:ext>
            </a:extLst>
          </p:cNvPr>
          <p:cNvCxnSpPr>
            <a:cxnSpLocks/>
          </p:cNvCxnSpPr>
          <p:nvPr/>
        </p:nvCxnSpPr>
        <p:spPr>
          <a:xfrm>
            <a:off x="5709813" y="4418022"/>
            <a:ext cx="1439021" cy="1699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円/楕円 33">
            <a:extLst>
              <a:ext uri="{FF2B5EF4-FFF2-40B4-BE49-F238E27FC236}">
                <a16:creationId xmlns:a16="http://schemas.microsoft.com/office/drawing/2014/main" id="{EC54BF47-DC58-BB40-90A8-BC6BC3BD1B5F}"/>
              </a:ext>
            </a:extLst>
          </p:cNvPr>
          <p:cNvSpPr/>
          <p:nvPr/>
        </p:nvSpPr>
        <p:spPr>
          <a:xfrm>
            <a:off x="9833975" y="2415079"/>
            <a:ext cx="1416641" cy="16480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右カーブ矢印 56">
            <a:extLst>
              <a:ext uri="{FF2B5EF4-FFF2-40B4-BE49-F238E27FC236}">
                <a16:creationId xmlns:a16="http://schemas.microsoft.com/office/drawing/2014/main" id="{FA989DAE-99AF-E149-851E-82CCDEF95191}"/>
              </a:ext>
            </a:extLst>
          </p:cNvPr>
          <p:cNvSpPr/>
          <p:nvPr/>
        </p:nvSpPr>
        <p:spPr>
          <a:xfrm>
            <a:off x="5323059" y="2224534"/>
            <a:ext cx="612802" cy="421721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8" name="右カーブ矢印 87">
            <a:extLst>
              <a:ext uri="{FF2B5EF4-FFF2-40B4-BE49-F238E27FC236}">
                <a16:creationId xmlns:a16="http://schemas.microsoft.com/office/drawing/2014/main" id="{8D3DD3AA-CF19-EC47-8C03-0C197D7F093C}"/>
              </a:ext>
            </a:extLst>
          </p:cNvPr>
          <p:cNvSpPr/>
          <p:nvPr/>
        </p:nvSpPr>
        <p:spPr>
          <a:xfrm flipH="1">
            <a:off x="6036588" y="3624434"/>
            <a:ext cx="698193" cy="598138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9" name="左カーブ矢印 88">
            <a:extLst>
              <a:ext uri="{FF2B5EF4-FFF2-40B4-BE49-F238E27FC236}">
                <a16:creationId xmlns:a16="http://schemas.microsoft.com/office/drawing/2014/main" id="{AF39A3CB-A944-C347-B386-CE88F67FDB71}"/>
              </a:ext>
            </a:extLst>
          </p:cNvPr>
          <p:cNvSpPr/>
          <p:nvPr/>
        </p:nvSpPr>
        <p:spPr>
          <a:xfrm flipH="1" flipV="1">
            <a:off x="5363097" y="3577838"/>
            <a:ext cx="613900" cy="611497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0" name="左カーブ矢印 89">
            <a:extLst>
              <a:ext uri="{FF2B5EF4-FFF2-40B4-BE49-F238E27FC236}">
                <a16:creationId xmlns:a16="http://schemas.microsoft.com/office/drawing/2014/main" id="{3A46A10F-784F-864E-A4FB-E46EA3F3CF60}"/>
              </a:ext>
            </a:extLst>
          </p:cNvPr>
          <p:cNvSpPr/>
          <p:nvPr/>
        </p:nvSpPr>
        <p:spPr>
          <a:xfrm flipV="1">
            <a:off x="7331777" y="3545651"/>
            <a:ext cx="528899" cy="500088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2" name="右カーブ矢印 91">
            <a:extLst>
              <a:ext uri="{FF2B5EF4-FFF2-40B4-BE49-F238E27FC236}">
                <a16:creationId xmlns:a16="http://schemas.microsoft.com/office/drawing/2014/main" id="{4BE93D6D-51B5-E342-B4F2-6AA007C6F1E3}"/>
              </a:ext>
            </a:extLst>
          </p:cNvPr>
          <p:cNvSpPr/>
          <p:nvPr/>
        </p:nvSpPr>
        <p:spPr>
          <a:xfrm>
            <a:off x="6792752" y="3545652"/>
            <a:ext cx="508206" cy="517508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5" name="右カーブ矢印 94">
            <a:extLst>
              <a:ext uri="{FF2B5EF4-FFF2-40B4-BE49-F238E27FC236}">
                <a16:creationId xmlns:a16="http://schemas.microsoft.com/office/drawing/2014/main" id="{D014DD9B-7178-8248-BBFA-DF303FE8E7E3}"/>
              </a:ext>
            </a:extLst>
          </p:cNvPr>
          <p:cNvSpPr/>
          <p:nvPr/>
        </p:nvSpPr>
        <p:spPr>
          <a:xfrm>
            <a:off x="4227092" y="3742111"/>
            <a:ext cx="541065" cy="644116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6" name="左カーブ矢印 95">
            <a:extLst>
              <a:ext uri="{FF2B5EF4-FFF2-40B4-BE49-F238E27FC236}">
                <a16:creationId xmlns:a16="http://schemas.microsoft.com/office/drawing/2014/main" id="{3729FFF2-2939-8649-A23A-D88CDD46E4F9}"/>
              </a:ext>
            </a:extLst>
          </p:cNvPr>
          <p:cNvSpPr/>
          <p:nvPr/>
        </p:nvSpPr>
        <p:spPr>
          <a:xfrm flipV="1">
            <a:off x="4827592" y="3742110"/>
            <a:ext cx="521200" cy="576616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27344">
            <a:off x="4021534" y="3128454"/>
            <a:ext cx="1468910" cy="1988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0E29902-8B5E-784D-8AE2-993C19EE5274}"/>
              </a:ext>
            </a:extLst>
          </p:cNvPr>
          <p:cNvSpPr/>
          <p:nvPr/>
        </p:nvSpPr>
        <p:spPr>
          <a:xfrm>
            <a:off x="6163811" y="3360300"/>
            <a:ext cx="205023" cy="1102120"/>
          </a:xfrm>
          <a:custGeom>
            <a:avLst/>
            <a:gdLst>
              <a:gd name="connsiteX0" fmla="*/ 0 w 271554"/>
              <a:gd name="connsiteY0" fmla="*/ 0 h 1312333"/>
              <a:gd name="connsiteX1" fmla="*/ 270933 w 271554"/>
              <a:gd name="connsiteY1" fmla="*/ 609600 h 1312333"/>
              <a:gd name="connsiteX2" fmla="*/ 67733 w 271554"/>
              <a:gd name="connsiteY2" fmla="*/ 1312333 h 131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554" h="1312333">
                <a:moveTo>
                  <a:pt x="0" y="0"/>
                </a:moveTo>
                <a:cubicBezTo>
                  <a:pt x="129822" y="195439"/>
                  <a:pt x="259644" y="390878"/>
                  <a:pt x="270933" y="609600"/>
                </a:cubicBezTo>
                <a:cubicBezTo>
                  <a:pt x="282222" y="828322"/>
                  <a:pt x="136877" y="1243189"/>
                  <a:pt x="67733" y="131233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三角形 107">
            <a:extLst>
              <a:ext uri="{FF2B5EF4-FFF2-40B4-BE49-F238E27FC236}">
                <a16:creationId xmlns:a16="http://schemas.microsoft.com/office/drawing/2014/main" id="{0D32DD37-CE3A-6D4C-A9D7-45C607434731}"/>
              </a:ext>
            </a:extLst>
          </p:cNvPr>
          <p:cNvSpPr/>
          <p:nvPr/>
        </p:nvSpPr>
        <p:spPr>
          <a:xfrm rot="19619141">
            <a:off x="5172694" y="33688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三角形 108">
            <a:extLst>
              <a:ext uri="{FF2B5EF4-FFF2-40B4-BE49-F238E27FC236}">
                <a16:creationId xmlns:a16="http://schemas.microsoft.com/office/drawing/2014/main" id="{94B9B48D-2401-2441-9800-DF60EF205C2E}"/>
              </a:ext>
            </a:extLst>
          </p:cNvPr>
          <p:cNvSpPr/>
          <p:nvPr/>
        </p:nvSpPr>
        <p:spPr>
          <a:xfrm rot="20412712">
            <a:off x="7898705" y="33022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三角形 109">
            <a:extLst>
              <a:ext uri="{FF2B5EF4-FFF2-40B4-BE49-F238E27FC236}">
                <a16:creationId xmlns:a16="http://schemas.microsoft.com/office/drawing/2014/main" id="{577FE471-C175-9440-881D-BCC624AEF598}"/>
              </a:ext>
            </a:extLst>
          </p:cNvPr>
          <p:cNvSpPr/>
          <p:nvPr/>
        </p:nvSpPr>
        <p:spPr>
          <a:xfrm rot="10110221">
            <a:off x="3934618" y="4233443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三角形 110">
            <a:extLst>
              <a:ext uri="{FF2B5EF4-FFF2-40B4-BE49-F238E27FC236}">
                <a16:creationId xmlns:a16="http://schemas.microsoft.com/office/drawing/2014/main" id="{FF658806-21FB-1949-AD4F-BD92709A234D}"/>
              </a:ext>
            </a:extLst>
          </p:cNvPr>
          <p:cNvSpPr/>
          <p:nvPr/>
        </p:nvSpPr>
        <p:spPr>
          <a:xfrm rot="6915554">
            <a:off x="5014625" y="224118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三角形 111">
            <a:extLst>
              <a:ext uri="{FF2B5EF4-FFF2-40B4-BE49-F238E27FC236}">
                <a16:creationId xmlns:a16="http://schemas.microsoft.com/office/drawing/2014/main" id="{C7D60F8E-BB47-1C48-B866-B6D566DA4014}"/>
              </a:ext>
            </a:extLst>
          </p:cNvPr>
          <p:cNvSpPr/>
          <p:nvPr/>
        </p:nvSpPr>
        <p:spPr>
          <a:xfrm rot="7126527">
            <a:off x="7172578" y="2030689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三角形 113">
            <a:extLst>
              <a:ext uri="{FF2B5EF4-FFF2-40B4-BE49-F238E27FC236}">
                <a16:creationId xmlns:a16="http://schemas.microsoft.com/office/drawing/2014/main" id="{C819B08D-B827-104A-A349-01C91EFF57DC}"/>
              </a:ext>
            </a:extLst>
          </p:cNvPr>
          <p:cNvSpPr/>
          <p:nvPr/>
        </p:nvSpPr>
        <p:spPr>
          <a:xfrm rot="19875743">
            <a:off x="6087272" y="334626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299B0225-AF9B-0A49-8182-EC31DDA4CDB2}"/>
              </a:ext>
            </a:extLst>
          </p:cNvPr>
          <p:cNvCxnSpPr>
            <a:cxnSpLocks/>
          </p:cNvCxnSpPr>
          <p:nvPr/>
        </p:nvCxnSpPr>
        <p:spPr>
          <a:xfrm flipV="1">
            <a:off x="5191588" y="2650253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D7FDA035-7C5E-6E43-8491-96C9D0D94B47}"/>
              </a:ext>
            </a:extLst>
          </p:cNvPr>
          <p:cNvCxnSpPr>
            <a:cxnSpLocks/>
          </p:cNvCxnSpPr>
          <p:nvPr/>
        </p:nvCxnSpPr>
        <p:spPr>
          <a:xfrm flipV="1">
            <a:off x="4695285" y="2049140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円/楕円 126">
            <a:extLst>
              <a:ext uri="{FF2B5EF4-FFF2-40B4-BE49-F238E27FC236}">
                <a16:creationId xmlns:a16="http://schemas.microsoft.com/office/drawing/2014/main" id="{1E9E1C7E-6D62-E74B-B8D6-0637DE5B16ED}"/>
              </a:ext>
            </a:extLst>
          </p:cNvPr>
          <p:cNvSpPr/>
          <p:nvPr/>
        </p:nvSpPr>
        <p:spPr>
          <a:xfrm rot="604665">
            <a:off x="6459760" y="2060620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05478D31-33EF-8847-8C79-AE98C73CF7A0}"/>
              </a:ext>
            </a:extLst>
          </p:cNvPr>
          <p:cNvSpPr/>
          <p:nvPr/>
        </p:nvSpPr>
        <p:spPr>
          <a:xfrm rot="604665">
            <a:off x="4325914" y="2263479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左カーブ矢印 58">
            <a:extLst>
              <a:ext uri="{FF2B5EF4-FFF2-40B4-BE49-F238E27FC236}">
                <a16:creationId xmlns:a16="http://schemas.microsoft.com/office/drawing/2014/main" id="{805659C9-191F-174F-AAEB-716FD99DFB0D}"/>
              </a:ext>
            </a:extLst>
          </p:cNvPr>
          <p:cNvSpPr/>
          <p:nvPr/>
        </p:nvSpPr>
        <p:spPr>
          <a:xfrm flipV="1">
            <a:off x="5976997" y="2238155"/>
            <a:ext cx="661781" cy="368290"/>
          </a:xfrm>
          <a:prstGeom prst="curvedLeftArrow">
            <a:avLst>
              <a:gd name="adj1" fmla="val 44938"/>
              <a:gd name="adj2" fmla="val 50000"/>
              <a:gd name="adj3" fmla="val 25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9" name="円/楕円 148">
            <a:extLst>
              <a:ext uri="{FF2B5EF4-FFF2-40B4-BE49-F238E27FC236}">
                <a16:creationId xmlns:a16="http://schemas.microsoft.com/office/drawing/2014/main" id="{663305E6-204D-2B4F-A706-98B0608D30FA}"/>
              </a:ext>
            </a:extLst>
          </p:cNvPr>
          <p:cNvSpPr/>
          <p:nvPr/>
        </p:nvSpPr>
        <p:spPr>
          <a:xfrm>
            <a:off x="6962252" y="530332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右カーブ矢印 149">
            <a:extLst>
              <a:ext uri="{FF2B5EF4-FFF2-40B4-BE49-F238E27FC236}">
                <a16:creationId xmlns:a16="http://schemas.microsoft.com/office/drawing/2014/main" id="{097CECEA-9A9D-E54B-AF08-90C70A6523C0}"/>
              </a:ext>
            </a:extLst>
          </p:cNvPr>
          <p:cNvSpPr/>
          <p:nvPr/>
        </p:nvSpPr>
        <p:spPr>
          <a:xfrm>
            <a:off x="5372945" y="5217547"/>
            <a:ext cx="612802" cy="421721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1" name="三角形 150">
            <a:extLst>
              <a:ext uri="{FF2B5EF4-FFF2-40B4-BE49-F238E27FC236}">
                <a16:creationId xmlns:a16="http://schemas.microsoft.com/office/drawing/2014/main" id="{37785095-226D-CF44-83AE-908287B18520}"/>
              </a:ext>
            </a:extLst>
          </p:cNvPr>
          <p:cNvSpPr/>
          <p:nvPr/>
        </p:nvSpPr>
        <p:spPr>
          <a:xfrm rot="6604649">
            <a:off x="5064511" y="523419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三角形 151">
            <a:extLst>
              <a:ext uri="{FF2B5EF4-FFF2-40B4-BE49-F238E27FC236}">
                <a16:creationId xmlns:a16="http://schemas.microsoft.com/office/drawing/2014/main" id="{15FBF79E-6098-B84E-873C-DF08364DC19B}"/>
              </a:ext>
            </a:extLst>
          </p:cNvPr>
          <p:cNvSpPr/>
          <p:nvPr/>
        </p:nvSpPr>
        <p:spPr>
          <a:xfrm rot="7023601">
            <a:off x="7222464" y="501523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DB37C23F-75E5-634F-9FF0-32482A775326}"/>
              </a:ext>
            </a:extLst>
          </p:cNvPr>
          <p:cNvCxnSpPr>
            <a:cxnSpLocks/>
          </p:cNvCxnSpPr>
          <p:nvPr/>
        </p:nvCxnSpPr>
        <p:spPr>
          <a:xfrm flipV="1">
            <a:off x="5241474" y="5643266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コネクタ 153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4745171" y="5042153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円/楕円 154">
            <a:extLst>
              <a:ext uri="{FF2B5EF4-FFF2-40B4-BE49-F238E27FC236}">
                <a16:creationId xmlns:a16="http://schemas.microsoft.com/office/drawing/2014/main" id="{BC8251BB-3E7F-E843-8782-3FE825F51535}"/>
              </a:ext>
            </a:extLst>
          </p:cNvPr>
          <p:cNvSpPr/>
          <p:nvPr/>
        </p:nvSpPr>
        <p:spPr>
          <a:xfrm rot="604665">
            <a:off x="6509646" y="5053633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>
            <a:extLst>
              <a:ext uri="{FF2B5EF4-FFF2-40B4-BE49-F238E27FC236}">
                <a16:creationId xmlns:a16="http://schemas.microsoft.com/office/drawing/2014/main" id="{C4102200-989D-6D48-B042-F2E75B247ACA}"/>
              </a:ext>
            </a:extLst>
          </p:cNvPr>
          <p:cNvSpPr/>
          <p:nvPr/>
        </p:nvSpPr>
        <p:spPr>
          <a:xfrm rot="604665">
            <a:off x="4375800" y="5256492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左カーブ矢印 156">
            <a:extLst>
              <a:ext uri="{FF2B5EF4-FFF2-40B4-BE49-F238E27FC236}">
                <a16:creationId xmlns:a16="http://schemas.microsoft.com/office/drawing/2014/main" id="{29AD1710-98CC-224C-AC9C-5121618F1F30}"/>
              </a:ext>
            </a:extLst>
          </p:cNvPr>
          <p:cNvSpPr/>
          <p:nvPr/>
        </p:nvSpPr>
        <p:spPr>
          <a:xfrm flipV="1">
            <a:off x="6026883" y="5231168"/>
            <a:ext cx="661781" cy="368290"/>
          </a:xfrm>
          <a:prstGeom prst="curvedLeftArrow">
            <a:avLst>
              <a:gd name="adj1" fmla="val 44938"/>
              <a:gd name="adj2" fmla="val 50000"/>
              <a:gd name="adj3" fmla="val 25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63066" y="1685178"/>
            <a:ext cx="31422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緩和状態</a:t>
            </a:r>
            <a:endParaRPr lang="en-US" altLang="ja-JP" sz="4000" dirty="0"/>
          </a:p>
          <a:p>
            <a:r>
              <a:rPr lang="ja-JP" altLang="en-US" sz="4000" dirty="0"/>
              <a:t>磁場と流れ場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253392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4726928" y="335808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2518337" y="1669660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7969972" y="540708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4959281" y="323314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AD66D9F8-BD03-FC43-9566-7720BBB637F2}"/>
              </a:ext>
            </a:extLst>
          </p:cNvPr>
          <p:cNvSpPr/>
          <p:nvPr/>
        </p:nvSpPr>
        <p:spPr>
          <a:xfrm>
            <a:off x="5319442" y="419826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5193060" y="354980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5839159" y="250537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4020291" y="555780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32D6C74B-3740-A547-9C4D-42CB0595F578}"/>
              </a:ext>
            </a:extLst>
          </p:cNvPr>
          <p:cNvSpPr/>
          <p:nvPr/>
        </p:nvSpPr>
        <p:spPr>
          <a:xfrm>
            <a:off x="6186544" y="538406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>
            <a:extLst>
              <a:ext uri="{FF2B5EF4-FFF2-40B4-BE49-F238E27FC236}">
                <a16:creationId xmlns:a16="http://schemas.microsoft.com/office/drawing/2014/main" id="{55218743-5D24-5142-9671-BB55F1900025}"/>
              </a:ext>
            </a:extLst>
          </p:cNvPr>
          <p:cNvSpPr/>
          <p:nvPr/>
        </p:nvSpPr>
        <p:spPr>
          <a:xfrm rot="683282">
            <a:off x="3630978" y="5417562"/>
            <a:ext cx="2212293" cy="443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44DF5F06-2E88-6C48-BB8F-399B4FB5AB44}"/>
              </a:ext>
            </a:extLst>
          </p:cNvPr>
          <p:cNvSpPr/>
          <p:nvPr/>
        </p:nvSpPr>
        <p:spPr>
          <a:xfrm rot="595388">
            <a:off x="4930256" y="3448875"/>
            <a:ext cx="2166393" cy="9810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E0D43DBE-2B15-234F-B3D7-A8DE9302C3BB}"/>
              </a:ext>
            </a:extLst>
          </p:cNvPr>
          <p:cNvSpPr/>
          <p:nvPr/>
        </p:nvSpPr>
        <p:spPr>
          <a:xfrm rot="528872">
            <a:off x="4896135" y="4645091"/>
            <a:ext cx="1813265" cy="9103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23D5F7DB-5AC9-DA4A-8212-EBEE2BD609C6}"/>
              </a:ext>
            </a:extLst>
          </p:cNvPr>
          <p:cNvSpPr/>
          <p:nvPr/>
        </p:nvSpPr>
        <p:spPr>
          <a:xfrm rot="453547">
            <a:off x="4371437" y="2104389"/>
            <a:ext cx="2144224" cy="10885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C69DA132-2AE5-F144-A845-2AFC7F014F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271" y="3817930"/>
            <a:ext cx="4278255" cy="2477526"/>
          </a:xfrm>
          <a:prstGeom prst="rect">
            <a:avLst/>
          </a:prstGeom>
        </p:spPr>
      </p:pic>
      <p:sp>
        <p:nvSpPr>
          <p:cNvPr id="83" name="三角形 82">
            <a:extLst>
              <a:ext uri="{FF2B5EF4-FFF2-40B4-BE49-F238E27FC236}">
                <a16:creationId xmlns:a16="http://schemas.microsoft.com/office/drawing/2014/main" id="{37D87B59-5FBE-D84A-BF59-4D182688C71E}"/>
              </a:ext>
            </a:extLst>
          </p:cNvPr>
          <p:cNvSpPr/>
          <p:nvPr/>
        </p:nvSpPr>
        <p:spPr>
          <a:xfrm rot="17480908">
            <a:off x="4635419" y="3594699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三角形 86">
            <a:extLst>
              <a:ext uri="{FF2B5EF4-FFF2-40B4-BE49-F238E27FC236}">
                <a16:creationId xmlns:a16="http://schemas.microsoft.com/office/drawing/2014/main" id="{88BAAD33-6740-C246-B035-E05B6D96674B}"/>
              </a:ext>
            </a:extLst>
          </p:cNvPr>
          <p:cNvSpPr/>
          <p:nvPr/>
        </p:nvSpPr>
        <p:spPr>
          <a:xfrm rot="5768031">
            <a:off x="3778222" y="5074764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>
            <a:extLst>
              <a:ext uri="{FF2B5EF4-FFF2-40B4-BE49-F238E27FC236}">
                <a16:creationId xmlns:a16="http://schemas.microsoft.com/office/drawing/2014/main" id="{FAC0DC87-590F-7441-BF9D-7C15F591765B}"/>
              </a:ext>
            </a:extLst>
          </p:cNvPr>
          <p:cNvSpPr/>
          <p:nvPr/>
        </p:nvSpPr>
        <p:spPr>
          <a:xfrm>
            <a:off x="5730341" y="4550507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C23E2553-F848-714B-9608-59F03B1F1AF0}"/>
              </a:ext>
            </a:extLst>
          </p:cNvPr>
          <p:cNvSpPr/>
          <p:nvPr/>
        </p:nvSpPr>
        <p:spPr>
          <a:xfrm>
            <a:off x="4861103" y="5056693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DACEF6CB-959F-F540-B811-F9C401CCB714}"/>
              </a:ext>
            </a:extLst>
          </p:cNvPr>
          <p:cNvSpPr/>
          <p:nvPr/>
        </p:nvSpPr>
        <p:spPr>
          <a:xfrm>
            <a:off x="5744069" y="4305725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50BC6040-4604-B34A-A750-483C8C6936BA}"/>
              </a:ext>
            </a:extLst>
          </p:cNvPr>
          <p:cNvSpPr/>
          <p:nvPr/>
        </p:nvSpPr>
        <p:spPr>
          <a:xfrm>
            <a:off x="4868565" y="3652528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>
            <a:extLst>
              <a:ext uri="{FF2B5EF4-FFF2-40B4-BE49-F238E27FC236}">
                <a16:creationId xmlns:a16="http://schemas.microsoft.com/office/drawing/2014/main" id="{70522781-91D9-FC4D-AECF-910C73402AE2}"/>
              </a:ext>
            </a:extLst>
          </p:cNvPr>
          <p:cNvSpPr/>
          <p:nvPr/>
        </p:nvSpPr>
        <p:spPr>
          <a:xfrm>
            <a:off x="5420521" y="3091707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BB59A54E-414E-E047-9719-2494F484D4C1}"/>
              </a:ext>
            </a:extLst>
          </p:cNvPr>
          <p:cNvSpPr/>
          <p:nvPr/>
        </p:nvSpPr>
        <p:spPr>
          <a:xfrm>
            <a:off x="4704493" y="2035351"/>
            <a:ext cx="224182" cy="2114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05478D31-33EF-8847-8C79-AE98C73CF7A0}"/>
              </a:ext>
            </a:extLst>
          </p:cNvPr>
          <p:cNvSpPr/>
          <p:nvPr/>
        </p:nvSpPr>
        <p:spPr>
          <a:xfrm rot="324153">
            <a:off x="3204503" y="2092200"/>
            <a:ext cx="2506750" cy="13857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450093">
            <a:off x="2603722" y="3586690"/>
            <a:ext cx="3279575" cy="1606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三角形 109">
            <a:extLst>
              <a:ext uri="{FF2B5EF4-FFF2-40B4-BE49-F238E27FC236}">
                <a16:creationId xmlns:a16="http://schemas.microsoft.com/office/drawing/2014/main" id="{BCA4E35B-AD17-E443-B286-A4254113F492}"/>
              </a:ext>
            </a:extLst>
          </p:cNvPr>
          <p:cNvSpPr/>
          <p:nvPr/>
        </p:nvSpPr>
        <p:spPr>
          <a:xfrm rot="5877922">
            <a:off x="4465097" y="203212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三角形 110">
            <a:extLst>
              <a:ext uri="{FF2B5EF4-FFF2-40B4-BE49-F238E27FC236}">
                <a16:creationId xmlns:a16="http://schemas.microsoft.com/office/drawing/2014/main" id="{AC094705-611D-474D-A12C-612F1A324F3E}"/>
              </a:ext>
            </a:extLst>
          </p:cNvPr>
          <p:cNvSpPr/>
          <p:nvPr/>
        </p:nvSpPr>
        <p:spPr>
          <a:xfrm rot="16928683">
            <a:off x="4048053" y="3354422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三角形 111">
            <a:extLst>
              <a:ext uri="{FF2B5EF4-FFF2-40B4-BE49-F238E27FC236}">
                <a16:creationId xmlns:a16="http://schemas.microsoft.com/office/drawing/2014/main" id="{F19E30B7-96C9-DB46-8D04-41FAA16D6067}"/>
              </a:ext>
            </a:extLst>
          </p:cNvPr>
          <p:cNvSpPr/>
          <p:nvPr/>
        </p:nvSpPr>
        <p:spPr>
          <a:xfrm rot="6541669">
            <a:off x="3729485" y="5512806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三角形 112">
            <a:extLst>
              <a:ext uri="{FF2B5EF4-FFF2-40B4-BE49-F238E27FC236}">
                <a16:creationId xmlns:a16="http://schemas.microsoft.com/office/drawing/2014/main" id="{87270AD4-A0A4-5447-92CE-95C31ED87492}"/>
              </a:ext>
            </a:extLst>
          </p:cNvPr>
          <p:cNvSpPr/>
          <p:nvPr/>
        </p:nvSpPr>
        <p:spPr>
          <a:xfrm rot="17631944">
            <a:off x="5106244" y="5461457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三角形 113">
            <a:extLst>
              <a:ext uri="{FF2B5EF4-FFF2-40B4-BE49-F238E27FC236}">
                <a16:creationId xmlns:a16="http://schemas.microsoft.com/office/drawing/2014/main" id="{B20A8ECD-080B-B447-8DD7-C31FEB63A0D6}"/>
              </a:ext>
            </a:extLst>
          </p:cNvPr>
          <p:cNvSpPr/>
          <p:nvPr/>
        </p:nvSpPr>
        <p:spPr>
          <a:xfrm rot="5877922">
            <a:off x="5480495" y="2051273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三角形 114">
            <a:extLst>
              <a:ext uri="{FF2B5EF4-FFF2-40B4-BE49-F238E27FC236}">
                <a16:creationId xmlns:a16="http://schemas.microsoft.com/office/drawing/2014/main" id="{56731BCF-57B4-5B41-87AB-7ECA9BFDCA2F}"/>
              </a:ext>
            </a:extLst>
          </p:cNvPr>
          <p:cNvSpPr/>
          <p:nvPr/>
        </p:nvSpPr>
        <p:spPr>
          <a:xfrm rot="14734941">
            <a:off x="6043766" y="3077166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三角形 115">
            <a:extLst>
              <a:ext uri="{FF2B5EF4-FFF2-40B4-BE49-F238E27FC236}">
                <a16:creationId xmlns:a16="http://schemas.microsoft.com/office/drawing/2014/main" id="{B9CFEE47-487B-E14D-96DE-8E670EE05F64}"/>
              </a:ext>
            </a:extLst>
          </p:cNvPr>
          <p:cNvSpPr/>
          <p:nvPr/>
        </p:nvSpPr>
        <p:spPr>
          <a:xfrm rot="17126490">
            <a:off x="6162842" y="3404832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三角形 116">
            <a:extLst>
              <a:ext uri="{FF2B5EF4-FFF2-40B4-BE49-F238E27FC236}">
                <a16:creationId xmlns:a16="http://schemas.microsoft.com/office/drawing/2014/main" id="{D7FC0913-2FAC-544D-A59A-3A9E3D0747FC}"/>
              </a:ext>
            </a:extLst>
          </p:cNvPr>
          <p:cNvSpPr/>
          <p:nvPr/>
        </p:nvSpPr>
        <p:spPr>
          <a:xfrm rot="6021272">
            <a:off x="6114677" y="4358854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三角形 117">
            <a:extLst>
              <a:ext uri="{FF2B5EF4-FFF2-40B4-BE49-F238E27FC236}">
                <a16:creationId xmlns:a16="http://schemas.microsoft.com/office/drawing/2014/main" id="{B8F9CAFC-8DBE-C742-B0C2-51B886F7A64F}"/>
              </a:ext>
            </a:extLst>
          </p:cNvPr>
          <p:cNvSpPr/>
          <p:nvPr/>
        </p:nvSpPr>
        <p:spPr>
          <a:xfrm rot="7053873">
            <a:off x="6114678" y="4662672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三角形 118">
            <a:extLst>
              <a:ext uri="{FF2B5EF4-FFF2-40B4-BE49-F238E27FC236}">
                <a16:creationId xmlns:a16="http://schemas.microsoft.com/office/drawing/2014/main" id="{6B048355-741B-904F-B27D-989A15659F67}"/>
              </a:ext>
            </a:extLst>
          </p:cNvPr>
          <p:cNvSpPr/>
          <p:nvPr/>
        </p:nvSpPr>
        <p:spPr>
          <a:xfrm rot="16829507">
            <a:off x="5519068" y="544840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65314" y="169188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初期磁場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470649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5848335" y="328213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構造の発見（</a:t>
            </a:r>
            <a:r>
              <a:rPr lang="en-US" altLang="ja-JP" sz="5400" dirty="0"/>
              <a:t>l=3,m=1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639744" y="1593715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9091379" y="533114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6080688" y="315719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92A29082-7A8A-2B42-960F-B1B25B4EA1CE}"/>
              </a:ext>
            </a:extLst>
          </p:cNvPr>
          <p:cNvCxnSpPr>
            <a:cxnSpLocks/>
          </p:cNvCxnSpPr>
          <p:nvPr/>
        </p:nvCxnSpPr>
        <p:spPr>
          <a:xfrm>
            <a:off x="4927789" y="3151960"/>
            <a:ext cx="1616168" cy="2655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円/楕円 63">
            <a:extLst>
              <a:ext uri="{FF2B5EF4-FFF2-40B4-BE49-F238E27FC236}">
                <a16:creationId xmlns:a16="http://schemas.microsoft.com/office/drawing/2014/main" id="{AD66D9F8-BD03-FC43-9566-7720BBB637F2}"/>
              </a:ext>
            </a:extLst>
          </p:cNvPr>
          <p:cNvSpPr/>
          <p:nvPr/>
        </p:nvSpPr>
        <p:spPr>
          <a:xfrm>
            <a:off x="6440849" y="412232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6314467" y="34738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6912366" y="231030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F9C0B210-73DE-C44B-A869-71BADB5431A3}"/>
              </a:ext>
            </a:extLst>
          </p:cNvPr>
          <p:cNvSpPr/>
          <p:nvPr/>
        </p:nvSpPr>
        <p:spPr>
          <a:xfrm>
            <a:off x="5371259" y="367386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2507BA1F-A6E7-2C47-9A02-CBB7906B82E8}"/>
              </a:ext>
            </a:extLst>
          </p:cNvPr>
          <p:cNvSpPr/>
          <p:nvPr/>
        </p:nvSpPr>
        <p:spPr>
          <a:xfrm rot="27344">
            <a:off x="6671573" y="2835985"/>
            <a:ext cx="1388755" cy="1790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7B07EFA1-C089-1844-838D-6FA8F88DF349}"/>
              </a:ext>
            </a:extLst>
          </p:cNvPr>
          <p:cNvCxnSpPr>
            <a:cxnSpLocks/>
          </p:cNvCxnSpPr>
          <p:nvPr/>
        </p:nvCxnSpPr>
        <p:spPr>
          <a:xfrm flipV="1">
            <a:off x="6543957" y="2946587"/>
            <a:ext cx="503755" cy="4735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9BD0387D-2C8A-BC41-AF00-B4A0E3E3A2D0}"/>
              </a:ext>
            </a:extLst>
          </p:cNvPr>
          <p:cNvCxnSpPr>
            <a:cxnSpLocks/>
          </p:cNvCxnSpPr>
          <p:nvPr/>
        </p:nvCxnSpPr>
        <p:spPr>
          <a:xfrm flipV="1">
            <a:off x="5099433" y="4416109"/>
            <a:ext cx="610380" cy="5806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CFFC6069-4382-0F4E-ADE2-F15F340373B3}"/>
              </a:ext>
            </a:extLst>
          </p:cNvPr>
          <p:cNvCxnSpPr>
            <a:cxnSpLocks/>
          </p:cNvCxnSpPr>
          <p:nvPr/>
        </p:nvCxnSpPr>
        <p:spPr>
          <a:xfrm>
            <a:off x="5709813" y="4418022"/>
            <a:ext cx="1439021" cy="1699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円/楕円 33">
            <a:extLst>
              <a:ext uri="{FF2B5EF4-FFF2-40B4-BE49-F238E27FC236}">
                <a16:creationId xmlns:a16="http://schemas.microsoft.com/office/drawing/2014/main" id="{EC54BF47-DC58-BB40-90A8-BC6BC3BD1B5F}"/>
              </a:ext>
            </a:extLst>
          </p:cNvPr>
          <p:cNvSpPr/>
          <p:nvPr/>
        </p:nvSpPr>
        <p:spPr>
          <a:xfrm>
            <a:off x="9833975" y="2415079"/>
            <a:ext cx="1416641" cy="16480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右カーブ矢印 56">
            <a:extLst>
              <a:ext uri="{FF2B5EF4-FFF2-40B4-BE49-F238E27FC236}">
                <a16:creationId xmlns:a16="http://schemas.microsoft.com/office/drawing/2014/main" id="{FA989DAE-99AF-E149-851E-82CCDEF95191}"/>
              </a:ext>
            </a:extLst>
          </p:cNvPr>
          <p:cNvSpPr/>
          <p:nvPr/>
        </p:nvSpPr>
        <p:spPr>
          <a:xfrm>
            <a:off x="5323059" y="2224534"/>
            <a:ext cx="612802" cy="421721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8" name="右カーブ矢印 87">
            <a:extLst>
              <a:ext uri="{FF2B5EF4-FFF2-40B4-BE49-F238E27FC236}">
                <a16:creationId xmlns:a16="http://schemas.microsoft.com/office/drawing/2014/main" id="{8D3DD3AA-CF19-EC47-8C03-0C197D7F093C}"/>
              </a:ext>
            </a:extLst>
          </p:cNvPr>
          <p:cNvSpPr/>
          <p:nvPr/>
        </p:nvSpPr>
        <p:spPr>
          <a:xfrm flipH="1">
            <a:off x="6036588" y="3624434"/>
            <a:ext cx="698193" cy="598138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9" name="左カーブ矢印 88">
            <a:extLst>
              <a:ext uri="{FF2B5EF4-FFF2-40B4-BE49-F238E27FC236}">
                <a16:creationId xmlns:a16="http://schemas.microsoft.com/office/drawing/2014/main" id="{AF39A3CB-A944-C347-B386-CE88F67FDB71}"/>
              </a:ext>
            </a:extLst>
          </p:cNvPr>
          <p:cNvSpPr/>
          <p:nvPr/>
        </p:nvSpPr>
        <p:spPr>
          <a:xfrm flipH="1" flipV="1">
            <a:off x="5363097" y="3577838"/>
            <a:ext cx="613900" cy="611497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0" name="左カーブ矢印 89">
            <a:extLst>
              <a:ext uri="{FF2B5EF4-FFF2-40B4-BE49-F238E27FC236}">
                <a16:creationId xmlns:a16="http://schemas.microsoft.com/office/drawing/2014/main" id="{3A46A10F-784F-864E-A4FB-E46EA3F3CF60}"/>
              </a:ext>
            </a:extLst>
          </p:cNvPr>
          <p:cNvSpPr/>
          <p:nvPr/>
        </p:nvSpPr>
        <p:spPr>
          <a:xfrm flipV="1">
            <a:off x="7331777" y="3545651"/>
            <a:ext cx="528899" cy="500088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2" name="右カーブ矢印 91">
            <a:extLst>
              <a:ext uri="{FF2B5EF4-FFF2-40B4-BE49-F238E27FC236}">
                <a16:creationId xmlns:a16="http://schemas.microsoft.com/office/drawing/2014/main" id="{4BE93D6D-51B5-E342-B4F2-6AA007C6F1E3}"/>
              </a:ext>
            </a:extLst>
          </p:cNvPr>
          <p:cNvSpPr/>
          <p:nvPr/>
        </p:nvSpPr>
        <p:spPr>
          <a:xfrm>
            <a:off x="6792752" y="3545652"/>
            <a:ext cx="508206" cy="517508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5" name="右カーブ矢印 94">
            <a:extLst>
              <a:ext uri="{FF2B5EF4-FFF2-40B4-BE49-F238E27FC236}">
                <a16:creationId xmlns:a16="http://schemas.microsoft.com/office/drawing/2014/main" id="{D014DD9B-7178-8248-BBFA-DF303FE8E7E3}"/>
              </a:ext>
            </a:extLst>
          </p:cNvPr>
          <p:cNvSpPr/>
          <p:nvPr/>
        </p:nvSpPr>
        <p:spPr>
          <a:xfrm>
            <a:off x="4227092" y="3742111"/>
            <a:ext cx="541065" cy="644116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6" name="左カーブ矢印 95">
            <a:extLst>
              <a:ext uri="{FF2B5EF4-FFF2-40B4-BE49-F238E27FC236}">
                <a16:creationId xmlns:a16="http://schemas.microsoft.com/office/drawing/2014/main" id="{3729FFF2-2939-8649-A23A-D88CDD46E4F9}"/>
              </a:ext>
            </a:extLst>
          </p:cNvPr>
          <p:cNvSpPr/>
          <p:nvPr/>
        </p:nvSpPr>
        <p:spPr>
          <a:xfrm flipV="1">
            <a:off x="4827592" y="3742110"/>
            <a:ext cx="521200" cy="576616"/>
          </a:xfrm>
          <a:prstGeom prst="curvedLeftArrow">
            <a:avLst>
              <a:gd name="adj1" fmla="val 37621"/>
              <a:gd name="adj2" fmla="val 50000"/>
              <a:gd name="adj3" fmla="val 3208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27344">
            <a:off x="4021534" y="3128454"/>
            <a:ext cx="1468910" cy="1988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フリーフォーム 101">
            <a:extLst>
              <a:ext uri="{FF2B5EF4-FFF2-40B4-BE49-F238E27FC236}">
                <a16:creationId xmlns:a16="http://schemas.microsoft.com/office/drawing/2014/main" id="{70E29902-8B5E-784D-8AE2-993C19EE5274}"/>
              </a:ext>
            </a:extLst>
          </p:cNvPr>
          <p:cNvSpPr/>
          <p:nvPr/>
        </p:nvSpPr>
        <p:spPr>
          <a:xfrm>
            <a:off x="6163811" y="3360300"/>
            <a:ext cx="205023" cy="1102120"/>
          </a:xfrm>
          <a:custGeom>
            <a:avLst/>
            <a:gdLst>
              <a:gd name="connsiteX0" fmla="*/ 0 w 271554"/>
              <a:gd name="connsiteY0" fmla="*/ 0 h 1312333"/>
              <a:gd name="connsiteX1" fmla="*/ 270933 w 271554"/>
              <a:gd name="connsiteY1" fmla="*/ 609600 h 1312333"/>
              <a:gd name="connsiteX2" fmla="*/ 67733 w 271554"/>
              <a:gd name="connsiteY2" fmla="*/ 1312333 h 131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554" h="1312333">
                <a:moveTo>
                  <a:pt x="0" y="0"/>
                </a:moveTo>
                <a:cubicBezTo>
                  <a:pt x="129822" y="195439"/>
                  <a:pt x="259644" y="390878"/>
                  <a:pt x="270933" y="609600"/>
                </a:cubicBezTo>
                <a:cubicBezTo>
                  <a:pt x="282222" y="828322"/>
                  <a:pt x="136877" y="1243189"/>
                  <a:pt x="67733" y="131233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三角形 107">
            <a:extLst>
              <a:ext uri="{FF2B5EF4-FFF2-40B4-BE49-F238E27FC236}">
                <a16:creationId xmlns:a16="http://schemas.microsoft.com/office/drawing/2014/main" id="{0D32DD37-CE3A-6D4C-A9D7-45C607434731}"/>
              </a:ext>
            </a:extLst>
          </p:cNvPr>
          <p:cNvSpPr/>
          <p:nvPr/>
        </p:nvSpPr>
        <p:spPr>
          <a:xfrm rot="19619141">
            <a:off x="5172694" y="33688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三角形 108">
            <a:extLst>
              <a:ext uri="{FF2B5EF4-FFF2-40B4-BE49-F238E27FC236}">
                <a16:creationId xmlns:a16="http://schemas.microsoft.com/office/drawing/2014/main" id="{94B9B48D-2401-2441-9800-DF60EF205C2E}"/>
              </a:ext>
            </a:extLst>
          </p:cNvPr>
          <p:cNvSpPr/>
          <p:nvPr/>
        </p:nvSpPr>
        <p:spPr>
          <a:xfrm rot="20412712">
            <a:off x="7898705" y="33022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三角形 109">
            <a:extLst>
              <a:ext uri="{FF2B5EF4-FFF2-40B4-BE49-F238E27FC236}">
                <a16:creationId xmlns:a16="http://schemas.microsoft.com/office/drawing/2014/main" id="{577FE471-C175-9440-881D-BCC624AEF598}"/>
              </a:ext>
            </a:extLst>
          </p:cNvPr>
          <p:cNvSpPr/>
          <p:nvPr/>
        </p:nvSpPr>
        <p:spPr>
          <a:xfrm rot="10110221">
            <a:off x="3934618" y="4233443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三角形 110">
            <a:extLst>
              <a:ext uri="{FF2B5EF4-FFF2-40B4-BE49-F238E27FC236}">
                <a16:creationId xmlns:a16="http://schemas.microsoft.com/office/drawing/2014/main" id="{FF658806-21FB-1949-AD4F-BD92709A234D}"/>
              </a:ext>
            </a:extLst>
          </p:cNvPr>
          <p:cNvSpPr/>
          <p:nvPr/>
        </p:nvSpPr>
        <p:spPr>
          <a:xfrm rot="6915554">
            <a:off x="5014625" y="224118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三角形 111">
            <a:extLst>
              <a:ext uri="{FF2B5EF4-FFF2-40B4-BE49-F238E27FC236}">
                <a16:creationId xmlns:a16="http://schemas.microsoft.com/office/drawing/2014/main" id="{C7D60F8E-BB47-1C48-B866-B6D566DA4014}"/>
              </a:ext>
            </a:extLst>
          </p:cNvPr>
          <p:cNvSpPr/>
          <p:nvPr/>
        </p:nvSpPr>
        <p:spPr>
          <a:xfrm rot="7126527">
            <a:off x="7172578" y="2030689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三角形 113">
            <a:extLst>
              <a:ext uri="{FF2B5EF4-FFF2-40B4-BE49-F238E27FC236}">
                <a16:creationId xmlns:a16="http://schemas.microsoft.com/office/drawing/2014/main" id="{C819B08D-B827-104A-A349-01C91EFF57DC}"/>
              </a:ext>
            </a:extLst>
          </p:cNvPr>
          <p:cNvSpPr/>
          <p:nvPr/>
        </p:nvSpPr>
        <p:spPr>
          <a:xfrm rot="19875743">
            <a:off x="6087272" y="334626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299B0225-AF9B-0A49-8182-EC31DDA4CDB2}"/>
              </a:ext>
            </a:extLst>
          </p:cNvPr>
          <p:cNvCxnSpPr>
            <a:cxnSpLocks/>
          </p:cNvCxnSpPr>
          <p:nvPr/>
        </p:nvCxnSpPr>
        <p:spPr>
          <a:xfrm flipV="1">
            <a:off x="5191588" y="2650253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D7FDA035-7C5E-6E43-8491-96C9D0D94B47}"/>
              </a:ext>
            </a:extLst>
          </p:cNvPr>
          <p:cNvCxnSpPr>
            <a:cxnSpLocks/>
          </p:cNvCxnSpPr>
          <p:nvPr/>
        </p:nvCxnSpPr>
        <p:spPr>
          <a:xfrm flipV="1">
            <a:off x="4695285" y="2049140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円/楕円 126">
            <a:extLst>
              <a:ext uri="{FF2B5EF4-FFF2-40B4-BE49-F238E27FC236}">
                <a16:creationId xmlns:a16="http://schemas.microsoft.com/office/drawing/2014/main" id="{1E9E1C7E-6D62-E74B-B8D6-0637DE5B16ED}"/>
              </a:ext>
            </a:extLst>
          </p:cNvPr>
          <p:cNvSpPr/>
          <p:nvPr/>
        </p:nvSpPr>
        <p:spPr>
          <a:xfrm rot="604665">
            <a:off x="6459760" y="2060620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05478D31-33EF-8847-8C79-AE98C73CF7A0}"/>
              </a:ext>
            </a:extLst>
          </p:cNvPr>
          <p:cNvSpPr/>
          <p:nvPr/>
        </p:nvSpPr>
        <p:spPr>
          <a:xfrm rot="604665">
            <a:off x="4325914" y="2263479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左カーブ矢印 58">
            <a:extLst>
              <a:ext uri="{FF2B5EF4-FFF2-40B4-BE49-F238E27FC236}">
                <a16:creationId xmlns:a16="http://schemas.microsoft.com/office/drawing/2014/main" id="{805659C9-191F-174F-AAEB-716FD99DFB0D}"/>
              </a:ext>
            </a:extLst>
          </p:cNvPr>
          <p:cNvSpPr/>
          <p:nvPr/>
        </p:nvSpPr>
        <p:spPr>
          <a:xfrm flipV="1">
            <a:off x="5976997" y="2238155"/>
            <a:ext cx="661781" cy="368290"/>
          </a:xfrm>
          <a:prstGeom prst="curvedLeftArrow">
            <a:avLst>
              <a:gd name="adj1" fmla="val 44938"/>
              <a:gd name="adj2" fmla="val 50000"/>
              <a:gd name="adj3" fmla="val 25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9" name="円/楕円 148">
            <a:extLst>
              <a:ext uri="{FF2B5EF4-FFF2-40B4-BE49-F238E27FC236}">
                <a16:creationId xmlns:a16="http://schemas.microsoft.com/office/drawing/2014/main" id="{663305E6-204D-2B4F-A706-98B0608D30FA}"/>
              </a:ext>
            </a:extLst>
          </p:cNvPr>
          <p:cNvSpPr/>
          <p:nvPr/>
        </p:nvSpPr>
        <p:spPr>
          <a:xfrm>
            <a:off x="6962252" y="530332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右カーブ矢印 149">
            <a:extLst>
              <a:ext uri="{FF2B5EF4-FFF2-40B4-BE49-F238E27FC236}">
                <a16:creationId xmlns:a16="http://schemas.microsoft.com/office/drawing/2014/main" id="{097CECEA-9A9D-E54B-AF08-90C70A6523C0}"/>
              </a:ext>
            </a:extLst>
          </p:cNvPr>
          <p:cNvSpPr/>
          <p:nvPr/>
        </p:nvSpPr>
        <p:spPr>
          <a:xfrm>
            <a:off x="5372945" y="5217547"/>
            <a:ext cx="612802" cy="421721"/>
          </a:xfrm>
          <a:prstGeom prst="curvedRightArrow">
            <a:avLst>
              <a:gd name="adj1" fmla="val 43704"/>
              <a:gd name="adj2" fmla="val 50000"/>
              <a:gd name="adj3" fmla="val 447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1" name="三角形 150">
            <a:extLst>
              <a:ext uri="{FF2B5EF4-FFF2-40B4-BE49-F238E27FC236}">
                <a16:creationId xmlns:a16="http://schemas.microsoft.com/office/drawing/2014/main" id="{37785095-226D-CF44-83AE-908287B18520}"/>
              </a:ext>
            </a:extLst>
          </p:cNvPr>
          <p:cNvSpPr/>
          <p:nvPr/>
        </p:nvSpPr>
        <p:spPr>
          <a:xfrm rot="6604649">
            <a:off x="5064511" y="523419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三角形 151">
            <a:extLst>
              <a:ext uri="{FF2B5EF4-FFF2-40B4-BE49-F238E27FC236}">
                <a16:creationId xmlns:a16="http://schemas.microsoft.com/office/drawing/2014/main" id="{15FBF79E-6098-B84E-873C-DF08364DC19B}"/>
              </a:ext>
            </a:extLst>
          </p:cNvPr>
          <p:cNvSpPr/>
          <p:nvPr/>
        </p:nvSpPr>
        <p:spPr>
          <a:xfrm rot="7023601">
            <a:off x="7222464" y="501523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DB37C23F-75E5-634F-9FF0-32482A775326}"/>
              </a:ext>
            </a:extLst>
          </p:cNvPr>
          <p:cNvCxnSpPr>
            <a:cxnSpLocks/>
          </p:cNvCxnSpPr>
          <p:nvPr/>
        </p:nvCxnSpPr>
        <p:spPr>
          <a:xfrm flipV="1">
            <a:off x="5241474" y="5643266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コネクタ 153">
            <a:extLst>
              <a:ext uri="{FF2B5EF4-FFF2-40B4-BE49-F238E27FC236}">
                <a16:creationId xmlns:a16="http://schemas.microsoft.com/office/drawing/2014/main" id="{9399B7CF-7E46-0942-AC51-75D661EAECAB}"/>
              </a:ext>
            </a:extLst>
          </p:cNvPr>
          <p:cNvCxnSpPr>
            <a:cxnSpLocks/>
          </p:cNvCxnSpPr>
          <p:nvPr/>
        </p:nvCxnSpPr>
        <p:spPr>
          <a:xfrm flipV="1">
            <a:off x="4745171" y="5042153"/>
            <a:ext cx="2149792" cy="197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円/楕円 154">
            <a:extLst>
              <a:ext uri="{FF2B5EF4-FFF2-40B4-BE49-F238E27FC236}">
                <a16:creationId xmlns:a16="http://schemas.microsoft.com/office/drawing/2014/main" id="{BC8251BB-3E7F-E843-8782-3FE825F51535}"/>
              </a:ext>
            </a:extLst>
          </p:cNvPr>
          <p:cNvSpPr/>
          <p:nvPr/>
        </p:nvSpPr>
        <p:spPr>
          <a:xfrm rot="604665">
            <a:off x="6509646" y="5053633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>
            <a:extLst>
              <a:ext uri="{FF2B5EF4-FFF2-40B4-BE49-F238E27FC236}">
                <a16:creationId xmlns:a16="http://schemas.microsoft.com/office/drawing/2014/main" id="{C4102200-989D-6D48-B042-F2E75B247ACA}"/>
              </a:ext>
            </a:extLst>
          </p:cNvPr>
          <p:cNvSpPr/>
          <p:nvPr/>
        </p:nvSpPr>
        <p:spPr>
          <a:xfrm rot="604665">
            <a:off x="4375800" y="5256492"/>
            <a:ext cx="1203751" cy="572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左カーブ矢印 156">
            <a:extLst>
              <a:ext uri="{FF2B5EF4-FFF2-40B4-BE49-F238E27FC236}">
                <a16:creationId xmlns:a16="http://schemas.microsoft.com/office/drawing/2014/main" id="{29AD1710-98CC-224C-AC9C-5121618F1F30}"/>
              </a:ext>
            </a:extLst>
          </p:cNvPr>
          <p:cNvSpPr/>
          <p:nvPr/>
        </p:nvSpPr>
        <p:spPr>
          <a:xfrm flipV="1">
            <a:off x="6026883" y="5231168"/>
            <a:ext cx="661781" cy="368290"/>
          </a:xfrm>
          <a:prstGeom prst="curvedLeftArrow">
            <a:avLst>
              <a:gd name="adj1" fmla="val 44938"/>
              <a:gd name="adj2" fmla="val 50000"/>
              <a:gd name="adj3" fmla="val 25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63066" y="1685178"/>
            <a:ext cx="31422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緩和状態</a:t>
            </a:r>
            <a:endParaRPr lang="en-US" altLang="ja-JP" sz="4000" dirty="0"/>
          </a:p>
          <a:p>
            <a:r>
              <a:rPr lang="ja-JP" altLang="en-US" sz="4000" dirty="0"/>
              <a:t>磁場と流れ場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176432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コネクタ 14"/>
          <p:cNvCxnSpPr/>
          <p:nvPr/>
        </p:nvCxnSpPr>
        <p:spPr>
          <a:xfrm flipV="1">
            <a:off x="1874907" y="3333307"/>
            <a:ext cx="2064456" cy="22448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境界条件の変更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642730" y="1653362"/>
            <a:ext cx="3558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Stress-free </a:t>
            </a:r>
            <a:r>
              <a:rPr kumimoji="1" lang="ja-JP" altLang="en-US" sz="4000" dirty="0"/>
              <a:t>境界</a:t>
            </a:r>
          </a:p>
        </p:txBody>
      </p:sp>
      <p:sp>
        <p:nvSpPr>
          <p:cNvPr id="8" name="パイ 7"/>
          <p:cNvSpPr/>
          <p:nvPr/>
        </p:nvSpPr>
        <p:spPr>
          <a:xfrm flipH="1">
            <a:off x="-1183776" y="2518205"/>
            <a:ext cx="6120000" cy="6120000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パイ 11"/>
          <p:cNvSpPr/>
          <p:nvPr/>
        </p:nvSpPr>
        <p:spPr>
          <a:xfrm flipH="1">
            <a:off x="91212" y="3795823"/>
            <a:ext cx="3567391" cy="3567391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右矢印 12"/>
          <p:cNvSpPr/>
          <p:nvPr/>
        </p:nvSpPr>
        <p:spPr>
          <a:xfrm rot="13552076">
            <a:off x="3401724" y="3027931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13552076">
            <a:off x="2532097" y="3967141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7776127" y="3504715"/>
            <a:ext cx="2064456" cy="22448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8145733" y="1653362"/>
            <a:ext cx="2250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rigid </a:t>
            </a:r>
            <a:r>
              <a:rPr kumimoji="1" lang="ja-JP" altLang="en-US" sz="4000" dirty="0"/>
              <a:t>境界</a:t>
            </a:r>
          </a:p>
        </p:txBody>
      </p:sp>
      <p:sp>
        <p:nvSpPr>
          <p:cNvPr id="23" name="パイ 22"/>
          <p:cNvSpPr/>
          <p:nvPr/>
        </p:nvSpPr>
        <p:spPr>
          <a:xfrm flipH="1">
            <a:off x="4717444" y="2689613"/>
            <a:ext cx="6120000" cy="6120000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パイ 23"/>
          <p:cNvSpPr/>
          <p:nvPr/>
        </p:nvSpPr>
        <p:spPr>
          <a:xfrm flipH="1">
            <a:off x="5992432" y="3967231"/>
            <a:ext cx="3567391" cy="3567391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右矢印 25"/>
          <p:cNvSpPr/>
          <p:nvPr/>
        </p:nvSpPr>
        <p:spPr>
          <a:xfrm rot="13552076">
            <a:off x="8433317" y="4138549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9730664" y="289980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28" name="右矢印 27"/>
          <p:cNvSpPr/>
          <p:nvPr/>
        </p:nvSpPr>
        <p:spPr>
          <a:xfrm>
            <a:off x="5645161" y="3232509"/>
            <a:ext cx="1180214" cy="1652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/>
          <p:cNvSpPr/>
          <p:nvPr/>
        </p:nvSpPr>
        <p:spPr>
          <a:xfrm rot="16200000">
            <a:off x="3159933" y="5244760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/>
          <p:cNvSpPr/>
          <p:nvPr/>
        </p:nvSpPr>
        <p:spPr>
          <a:xfrm rot="10800000">
            <a:off x="1329913" y="3561946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/>
          <p:cNvSpPr/>
          <p:nvPr/>
        </p:nvSpPr>
        <p:spPr>
          <a:xfrm rot="16200000">
            <a:off x="4483218" y="5244759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右矢印 32"/>
          <p:cNvSpPr/>
          <p:nvPr/>
        </p:nvSpPr>
        <p:spPr>
          <a:xfrm rot="10800000">
            <a:off x="1329913" y="2240079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右矢印 34"/>
          <p:cNvSpPr/>
          <p:nvPr/>
        </p:nvSpPr>
        <p:spPr>
          <a:xfrm rot="10800000">
            <a:off x="7268326" y="3712988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/>
          <p:cNvSpPr/>
          <p:nvPr/>
        </p:nvSpPr>
        <p:spPr>
          <a:xfrm rot="16200000">
            <a:off x="9108619" y="5452927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0837444" y="539567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528829" y="205754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307561" y="3831766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/>
              <a:t>v</a:t>
            </a:r>
            <a:endParaRPr kumimoji="1" lang="ja-JP" altLang="en-US" sz="4000" b="1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115043" y="2819699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/>
              <a:t>v</a:t>
            </a:r>
            <a:endParaRPr kumimoji="1" lang="ja-JP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676165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kumimoji="1" lang="en-US" altLang="ja-JP" dirty="0"/>
              <a:t>L</a:t>
            </a:r>
            <a:r>
              <a:rPr lang="en-US" altLang="ja-JP" dirty="0"/>
              <a:t>=3,M=1 </a:t>
            </a:r>
            <a:r>
              <a:rPr lang="ja-JP" altLang="en-US"/>
              <a:t>流れ場と磁場の重ね合わせ</a:t>
            </a:r>
            <a:br>
              <a:rPr lang="en-US" altLang="ja-JP" dirty="0"/>
            </a:br>
            <a:r>
              <a:rPr lang="ja-JP" altLang="en-US"/>
              <a:t>（</a:t>
            </a:r>
            <a:r>
              <a:rPr lang="en-US" altLang="ja-JP" dirty="0"/>
              <a:t>XY</a:t>
            </a:r>
            <a:r>
              <a:rPr lang="ja-JP" altLang="en-US"/>
              <a:t>平面　極付近）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30</a:t>
            </a:fld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V="1">
            <a:off x="1456681" y="4380807"/>
            <a:ext cx="0" cy="6081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6058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996876" y="5004501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1198853" y="4066745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DB75B069-F6C3-1F4F-B669-193B9AEBF7F8}"/>
              </a:ext>
            </a:extLst>
          </p:cNvPr>
          <p:cNvSpPr/>
          <p:nvPr/>
        </p:nvSpPr>
        <p:spPr>
          <a:xfrm rot="21001260">
            <a:off x="5350221" y="2658118"/>
            <a:ext cx="1312793" cy="20080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三角形 103">
            <a:extLst>
              <a:ext uri="{FF2B5EF4-FFF2-40B4-BE49-F238E27FC236}">
                <a16:creationId xmlns:a16="http://schemas.microsoft.com/office/drawing/2014/main" id="{B88BE254-07E3-2B4A-A690-815B83CF510A}"/>
              </a:ext>
            </a:extLst>
          </p:cNvPr>
          <p:cNvSpPr/>
          <p:nvPr/>
        </p:nvSpPr>
        <p:spPr>
          <a:xfrm rot="20532419">
            <a:off x="6485238" y="3304206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三角形 104">
            <a:extLst>
              <a:ext uri="{FF2B5EF4-FFF2-40B4-BE49-F238E27FC236}">
                <a16:creationId xmlns:a16="http://schemas.microsoft.com/office/drawing/2014/main" id="{6944F273-3296-AC4D-B21F-C9392C5481F7}"/>
              </a:ext>
            </a:extLst>
          </p:cNvPr>
          <p:cNvSpPr/>
          <p:nvPr/>
        </p:nvSpPr>
        <p:spPr>
          <a:xfrm rot="17106185">
            <a:off x="5191220" y="3708343"/>
            <a:ext cx="251000" cy="20270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5F6FB036-08E6-9049-844D-438A3073688C}"/>
              </a:ext>
            </a:extLst>
          </p:cNvPr>
          <p:cNvSpPr txBox="1"/>
          <p:nvPr/>
        </p:nvSpPr>
        <p:spPr>
          <a:xfrm>
            <a:off x="8408756" y="1387087"/>
            <a:ext cx="1336377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/>
              <a:t>小さいリング</a:t>
            </a:r>
            <a:endParaRPr kumimoji="1" lang="ja-JP" altLang="en-US"/>
          </a:p>
        </p:txBody>
      </p:sp>
      <p:cxnSp>
        <p:nvCxnSpPr>
          <p:cNvPr id="119" name="直線矢印コネクタ 118">
            <a:extLst>
              <a:ext uri="{FF2B5EF4-FFF2-40B4-BE49-F238E27FC236}">
                <a16:creationId xmlns:a16="http://schemas.microsoft.com/office/drawing/2014/main" id="{AD83C8F0-8274-034C-95F3-0531EEE194CF}"/>
              </a:ext>
            </a:extLst>
          </p:cNvPr>
          <p:cNvCxnSpPr>
            <a:cxnSpLocks/>
            <a:stCxn id="115" idx="2"/>
          </p:cNvCxnSpPr>
          <p:nvPr/>
        </p:nvCxnSpPr>
        <p:spPr>
          <a:xfrm flipH="1">
            <a:off x="6940535" y="1756419"/>
            <a:ext cx="2136410" cy="17839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EAD5DB60-1103-FE46-84F6-B31083A2C21D}"/>
              </a:ext>
            </a:extLst>
          </p:cNvPr>
          <p:cNvSpPr txBox="1"/>
          <p:nvPr/>
        </p:nvSpPr>
        <p:spPr>
          <a:xfrm>
            <a:off x="3479800" y="1593864"/>
            <a:ext cx="1320800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/>
              <a:t>大きいリング</a:t>
            </a:r>
            <a:endParaRPr kumimoji="1" lang="ja-JP" altLang="en-US"/>
          </a:p>
        </p:txBody>
      </p:sp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1557F64D-72B8-B14B-A1CA-144891552839}"/>
              </a:ext>
            </a:extLst>
          </p:cNvPr>
          <p:cNvCxnSpPr>
            <a:cxnSpLocks/>
            <a:stCxn id="121" idx="2"/>
          </p:cNvCxnSpPr>
          <p:nvPr/>
        </p:nvCxnSpPr>
        <p:spPr>
          <a:xfrm>
            <a:off x="4140200" y="1963196"/>
            <a:ext cx="1803400" cy="59636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円/楕円 41">
            <a:extLst>
              <a:ext uri="{FF2B5EF4-FFF2-40B4-BE49-F238E27FC236}">
                <a16:creationId xmlns:a16="http://schemas.microsoft.com/office/drawing/2014/main" id="{F14C1F0E-7DE6-724B-9199-C9CDD31AB968}"/>
              </a:ext>
            </a:extLst>
          </p:cNvPr>
          <p:cNvSpPr/>
          <p:nvPr/>
        </p:nvSpPr>
        <p:spPr>
          <a:xfrm>
            <a:off x="4707467" y="2209800"/>
            <a:ext cx="2616199" cy="2895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8CF610C7-8F5F-D748-A032-313BADF0218B}"/>
              </a:ext>
            </a:extLst>
          </p:cNvPr>
          <p:cNvCxnSpPr>
            <a:cxnSpLocks/>
            <a:stCxn id="42" idx="4"/>
            <a:endCxn id="42" idx="0"/>
          </p:cNvCxnSpPr>
          <p:nvPr/>
        </p:nvCxnSpPr>
        <p:spPr>
          <a:xfrm flipV="1">
            <a:off x="6015567" y="2209800"/>
            <a:ext cx="0" cy="2895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C3BA7ABD-6AA7-D54E-B024-3A19DF4C7461}"/>
              </a:ext>
            </a:extLst>
          </p:cNvPr>
          <p:cNvCxnSpPr>
            <a:cxnSpLocks/>
            <a:stCxn id="42" idx="5"/>
            <a:endCxn id="42" idx="7"/>
          </p:cNvCxnSpPr>
          <p:nvPr/>
        </p:nvCxnSpPr>
        <p:spPr>
          <a:xfrm flipV="1">
            <a:off x="6940533" y="2633851"/>
            <a:ext cx="0" cy="20474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38C279F0-264F-E342-8C00-6B15C94B66DC}"/>
              </a:ext>
            </a:extLst>
          </p:cNvPr>
          <p:cNvCxnSpPr>
            <a:cxnSpLocks/>
          </p:cNvCxnSpPr>
          <p:nvPr/>
        </p:nvCxnSpPr>
        <p:spPr>
          <a:xfrm flipV="1">
            <a:off x="5094800" y="2633851"/>
            <a:ext cx="0" cy="20474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876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円/楕円 53">
            <a:extLst>
              <a:ext uri="{FF2B5EF4-FFF2-40B4-BE49-F238E27FC236}">
                <a16:creationId xmlns:a16="http://schemas.microsoft.com/office/drawing/2014/main" id="{0D9A0B50-1047-814F-9198-BE384D1ED9AE}"/>
              </a:ext>
            </a:extLst>
          </p:cNvPr>
          <p:cNvSpPr/>
          <p:nvPr/>
        </p:nvSpPr>
        <p:spPr>
          <a:xfrm rot="1181652">
            <a:off x="4935096" y="4445426"/>
            <a:ext cx="2321806" cy="1553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C5AAF19C-53CA-F340-9BB1-377BDFB42A6D}"/>
              </a:ext>
            </a:extLst>
          </p:cNvPr>
          <p:cNvSpPr/>
          <p:nvPr/>
        </p:nvSpPr>
        <p:spPr>
          <a:xfrm>
            <a:off x="5715469" y="430994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FE7599FF-D154-5D4B-86CE-204E8F13F10D}"/>
              </a:ext>
            </a:extLst>
          </p:cNvPr>
          <p:cNvSpPr/>
          <p:nvPr/>
        </p:nvSpPr>
        <p:spPr>
          <a:xfrm rot="1745509">
            <a:off x="5848768" y="2529355"/>
            <a:ext cx="2327106" cy="1790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1D18F3D4-13E1-524C-9090-A14472EC83FB}"/>
              </a:ext>
            </a:extLst>
          </p:cNvPr>
          <p:cNvSpPr/>
          <p:nvPr/>
        </p:nvSpPr>
        <p:spPr>
          <a:xfrm>
            <a:off x="5848335" y="328213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kumimoji="1" lang="en-US" altLang="ja-JP" dirty="0"/>
              <a:t>L</a:t>
            </a:r>
            <a:r>
              <a:rPr lang="en-US" altLang="ja-JP" dirty="0"/>
              <a:t>=3,M=1 </a:t>
            </a:r>
            <a:r>
              <a:rPr lang="ja-JP" altLang="en-US"/>
              <a:t>磁場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639744" y="1593715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5162846" y="51040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6080688" y="315719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5309417-3A11-4948-8FC8-43DB56EBF3EA}"/>
              </a:ext>
            </a:extLst>
          </p:cNvPr>
          <p:cNvSpPr/>
          <p:nvPr/>
        </p:nvSpPr>
        <p:spPr>
          <a:xfrm>
            <a:off x="6865611" y="284624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BAFAEE78-F455-E24D-8460-73EECBC129AA}"/>
              </a:ext>
            </a:extLst>
          </p:cNvPr>
          <p:cNvCxnSpPr>
            <a:cxnSpLocks/>
            <a:stCxn id="29" idx="1"/>
            <a:endCxn id="41" idx="1"/>
          </p:cNvCxnSpPr>
          <p:nvPr/>
        </p:nvCxnSpPr>
        <p:spPr>
          <a:xfrm flipV="1">
            <a:off x="4666075" y="3376980"/>
            <a:ext cx="1149383" cy="2352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92A29082-7A8A-2B42-960F-B1B25B4EA1CE}"/>
              </a:ext>
            </a:extLst>
          </p:cNvPr>
          <p:cNvCxnSpPr>
            <a:cxnSpLocks/>
            <a:stCxn id="41" idx="1"/>
          </p:cNvCxnSpPr>
          <p:nvPr/>
        </p:nvCxnSpPr>
        <p:spPr>
          <a:xfrm flipV="1">
            <a:off x="5815458" y="2989318"/>
            <a:ext cx="113968" cy="3876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三角形 42">
            <a:extLst>
              <a:ext uri="{FF2B5EF4-FFF2-40B4-BE49-F238E27FC236}">
                <a16:creationId xmlns:a16="http://schemas.microsoft.com/office/drawing/2014/main" id="{9D471ECA-BF7B-DD4C-BDC7-C3443FEA27EB}"/>
              </a:ext>
            </a:extLst>
          </p:cNvPr>
          <p:cNvSpPr/>
          <p:nvPr/>
        </p:nvSpPr>
        <p:spPr>
          <a:xfrm rot="18234066">
            <a:off x="5622108" y="38350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三角形 45">
            <a:extLst>
              <a:ext uri="{FF2B5EF4-FFF2-40B4-BE49-F238E27FC236}">
                <a16:creationId xmlns:a16="http://schemas.microsoft.com/office/drawing/2014/main" id="{C695EA90-9431-0C48-BC12-BEC4BAD5B427}"/>
              </a:ext>
            </a:extLst>
          </p:cNvPr>
          <p:cNvSpPr/>
          <p:nvPr/>
        </p:nvSpPr>
        <p:spPr>
          <a:xfrm>
            <a:off x="6471015" y="383991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三角形 46">
            <a:extLst>
              <a:ext uri="{FF2B5EF4-FFF2-40B4-BE49-F238E27FC236}">
                <a16:creationId xmlns:a16="http://schemas.microsoft.com/office/drawing/2014/main" id="{DFC02D58-0BE7-CD40-A65E-FA45A16C5642}"/>
              </a:ext>
            </a:extLst>
          </p:cNvPr>
          <p:cNvSpPr/>
          <p:nvPr/>
        </p:nvSpPr>
        <p:spPr>
          <a:xfrm rot="19072665">
            <a:off x="7790493" y="292821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三角形 47">
            <a:extLst>
              <a:ext uri="{FF2B5EF4-FFF2-40B4-BE49-F238E27FC236}">
                <a16:creationId xmlns:a16="http://schemas.microsoft.com/office/drawing/2014/main" id="{F9C43846-BCFE-6641-9A14-84D68666B542}"/>
              </a:ext>
            </a:extLst>
          </p:cNvPr>
          <p:cNvSpPr/>
          <p:nvPr/>
        </p:nvSpPr>
        <p:spPr>
          <a:xfrm rot="7191615">
            <a:off x="6414652" y="1934626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三角形 62">
            <a:extLst>
              <a:ext uri="{FF2B5EF4-FFF2-40B4-BE49-F238E27FC236}">
                <a16:creationId xmlns:a16="http://schemas.microsoft.com/office/drawing/2014/main" id="{BB20BAA9-30AA-7F46-920D-C375B9EB2629}"/>
              </a:ext>
            </a:extLst>
          </p:cNvPr>
          <p:cNvSpPr/>
          <p:nvPr/>
        </p:nvSpPr>
        <p:spPr>
          <a:xfrm rot="7678455">
            <a:off x="6774323" y="4708584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EC54BF47-DC58-BB40-90A8-BC6BC3BD1B5F}"/>
              </a:ext>
            </a:extLst>
          </p:cNvPr>
          <p:cNvSpPr/>
          <p:nvPr/>
        </p:nvSpPr>
        <p:spPr>
          <a:xfrm>
            <a:off x="5593040" y="333756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AD66D9F8-BD03-FC43-9566-7720BBB637F2}"/>
              </a:ext>
            </a:extLst>
          </p:cNvPr>
          <p:cNvSpPr/>
          <p:nvPr/>
        </p:nvSpPr>
        <p:spPr>
          <a:xfrm>
            <a:off x="6440849" y="412232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3D640126-4161-894B-9A66-58EB0AB22A22}"/>
              </a:ext>
            </a:extLst>
          </p:cNvPr>
          <p:cNvSpPr/>
          <p:nvPr/>
        </p:nvSpPr>
        <p:spPr>
          <a:xfrm>
            <a:off x="6353703" y="445505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>
            <a:extLst>
              <a:ext uri="{FF2B5EF4-FFF2-40B4-BE49-F238E27FC236}">
                <a16:creationId xmlns:a16="http://schemas.microsoft.com/office/drawing/2014/main" id="{02628DF5-AB24-DD44-BC23-8A7121410A73}"/>
              </a:ext>
            </a:extLst>
          </p:cNvPr>
          <p:cNvSpPr/>
          <p:nvPr/>
        </p:nvSpPr>
        <p:spPr>
          <a:xfrm>
            <a:off x="6314467" y="34738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>
            <a:extLst>
              <a:ext uri="{FF2B5EF4-FFF2-40B4-BE49-F238E27FC236}">
                <a16:creationId xmlns:a16="http://schemas.microsoft.com/office/drawing/2014/main" id="{E240D81C-5200-C949-8686-AF76ACB062CD}"/>
              </a:ext>
            </a:extLst>
          </p:cNvPr>
          <p:cNvSpPr/>
          <p:nvPr/>
        </p:nvSpPr>
        <p:spPr>
          <a:xfrm>
            <a:off x="6960566" y="242942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F42912A2-88CB-D94D-8EB3-5716E99D7ED8}"/>
              </a:ext>
            </a:extLst>
          </p:cNvPr>
          <p:cNvCxnSpPr>
            <a:cxnSpLocks/>
            <a:endCxn id="41" idx="6"/>
          </p:cNvCxnSpPr>
          <p:nvPr/>
        </p:nvCxnSpPr>
        <p:spPr>
          <a:xfrm flipV="1">
            <a:off x="6274216" y="4196115"/>
            <a:ext cx="253779" cy="8659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F7E4D1F8-A6AE-7E49-8D33-BF93920D9CB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527995" y="4196115"/>
            <a:ext cx="239515" cy="991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円/楕円 73">
            <a:extLst>
              <a:ext uri="{FF2B5EF4-FFF2-40B4-BE49-F238E27FC236}">
                <a16:creationId xmlns:a16="http://schemas.microsoft.com/office/drawing/2014/main" id="{A47A85FC-4428-F748-B18D-26DCF2BEAFD0}"/>
              </a:ext>
            </a:extLst>
          </p:cNvPr>
          <p:cNvSpPr/>
          <p:nvPr/>
        </p:nvSpPr>
        <p:spPr>
          <a:xfrm>
            <a:off x="5734715" y="435327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87452C1F-19DD-B245-B2DF-60045EFC35B8}"/>
              </a:ext>
            </a:extLst>
          </p:cNvPr>
          <p:cNvSpPr/>
          <p:nvPr/>
        </p:nvSpPr>
        <p:spPr>
          <a:xfrm>
            <a:off x="5876553" y="344869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A9DE1C3B-0048-C848-8312-3CDF7929A6BA}"/>
              </a:ext>
            </a:extLst>
          </p:cNvPr>
          <p:cNvSpPr/>
          <p:nvPr/>
        </p:nvSpPr>
        <p:spPr>
          <a:xfrm rot="1181652">
            <a:off x="4762833" y="1856473"/>
            <a:ext cx="2454443" cy="1626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FD66719D-C93C-0A40-93EF-20A649930402}"/>
              </a:ext>
            </a:extLst>
          </p:cNvPr>
          <p:cNvSpPr/>
          <p:nvPr/>
        </p:nvSpPr>
        <p:spPr>
          <a:xfrm>
            <a:off x="5141698" y="548186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9A6F7B4F-AADB-5041-B894-A764B685E192}"/>
              </a:ext>
            </a:extLst>
          </p:cNvPr>
          <p:cNvSpPr/>
          <p:nvPr/>
        </p:nvSpPr>
        <p:spPr>
          <a:xfrm rot="1745509">
            <a:off x="5407364" y="3383001"/>
            <a:ext cx="1196079" cy="10446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F9C0B210-73DE-C44B-A869-71BADB5431A3}"/>
              </a:ext>
            </a:extLst>
          </p:cNvPr>
          <p:cNvSpPr/>
          <p:nvPr/>
        </p:nvSpPr>
        <p:spPr>
          <a:xfrm>
            <a:off x="5371259" y="367386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6A02FFAF-D020-1C4E-925F-3BD5B9CB56AD}"/>
              </a:ext>
            </a:extLst>
          </p:cNvPr>
          <p:cNvSpPr/>
          <p:nvPr/>
        </p:nvSpPr>
        <p:spPr>
          <a:xfrm>
            <a:off x="6083559" y="436958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38027A09-A22A-7946-A912-13CA3599A67B}"/>
              </a:ext>
            </a:extLst>
          </p:cNvPr>
          <p:cNvSpPr/>
          <p:nvPr/>
        </p:nvSpPr>
        <p:spPr>
          <a:xfrm rot="1745509">
            <a:off x="3883930" y="3696826"/>
            <a:ext cx="2482451" cy="1790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8487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kumimoji="1" lang="en-US" altLang="ja-JP" dirty="0"/>
              <a:t>L</a:t>
            </a:r>
            <a:r>
              <a:rPr lang="en-US" altLang="ja-JP" dirty="0"/>
              <a:t>=3,M=1 </a:t>
            </a:r>
            <a:r>
              <a:rPr lang="ja-JP" altLang="en-US"/>
              <a:t>流れ場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639744" y="1593715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12173211-AB0B-134A-8A09-D0C31424FF7A}"/>
              </a:ext>
            </a:extLst>
          </p:cNvPr>
          <p:cNvSpPr/>
          <p:nvPr/>
        </p:nvSpPr>
        <p:spPr>
          <a:xfrm>
            <a:off x="5360921" y="3505294"/>
            <a:ext cx="1238942" cy="8903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D92237A2-F961-8B4C-98F0-B0E877127507}"/>
              </a:ext>
            </a:extLst>
          </p:cNvPr>
          <p:cNvSpPr/>
          <p:nvPr/>
        </p:nvSpPr>
        <p:spPr>
          <a:xfrm rot="1438739">
            <a:off x="5878931" y="2997013"/>
            <a:ext cx="2266780" cy="8556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3397617D-18FA-CE4D-ADE7-4CCC88A7D530}"/>
              </a:ext>
            </a:extLst>
          </p:cNvPr>
          <p:cNvSpPr/>
          <p:nvPr/>
        </p:nvSpPr>
        <p:spPr>
          <a:xfrm rot="1409006">
            <a:off x="4962610" y="4793333"/>
            <a:ext cx="2266780" cy="8556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5162846" y="51040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EC54BF47-DC58-BB40-90A8-BC6BC3BD1B5F}"/>
              </a:ext>
            </a:extLst>
          </p:cNvPr>
          <p:cNvSpPr/>
          <p:nvPr/>
        </p:nvSpPr>
        <p:spPr>
          <a:xfrm>
            <a:off x="5921893" y="465095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1B91F78-8EE8-4E48-B3F0-268CD5655BAE}"/>
              </a:ext>
            </a:extLst>
          </p:cNvPr>
          <p:cNvSpPr/>
          <p:nvPr/>
        </p:nvSpPr>
        <p:spPr>
          <a:xfrm rot="1597977">
            <a:off x="3946908" y="4173875"/>
            <a:ext cx="2325387" cy="90323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6080688" y="315719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5309417-3A11-4948-8FC8-43DB56EBF3EA}"/>
              </a:ext>
            </a:extLst>
          </p:cNvPr>
          <p:cNvSpPr/>
          <p:nvPr/>
        </p:nvSpPr>
        <p:spPr>
          <a:xfrm>
            <a:off x="6865611" y="284624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52" name="三角形 51">
            <a:extLst>
              <a:ext uri="{FF2B5EF4-FFF2-40B4-BE49-F238E27FC236}">
                <a16:creationId xmlns:a16="http://schemas.microsoft.com/office/drawing/2014/main" id="{0C1B436D-2D9E-014A-8AE2-F89CB9187C30}"/>
              </a:ext>
            </a:extLst>
          </p:cNvPr>
          <p:cNvSpPr/>
          <p:nvPr/>
        </p:nvSpPr>
        <p:spPr>
          <a:xfrm rot="18577958">
            <a:off x="7320689" y="3083369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三角形 52">
            <a:extLst>
              <a:ext uri="{FF2B5EF4-FFF2-40B4-BE49-F238E27FC236}">
                <a16:creationId xmlns:a16="http://schemas.microsoft.com/office/drawing/2014/main" id="{07B06206-4219-044B-BD4F-88708BD505AE}"/>
              </a:ext>
            </a:extLst>
          </p:cNvPr>
          <p:cNvSpPr/>
          <p:nvPr/>
        </p:nvSpPr>
        <p:spPr>
          <a:xfrm rot="7705316">
            <a:off x="6592485" y="3641899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三角形 54">
            <a:extLst>
              <a:ext uri="{FF2B5EF4-FFF2-40B4-BE49-F238E27FC236}">
                <a16:creationId xmlns:a16="http://schemas.microsoft.com/office/drawing/2014/main" id="{81B0C96F-051C-4B46-9A68-C0F0B6F33E8F}"/>
              </a:ext>
            </a:extLst>
          </p:cNvPr>
          <p:cNvSpPr/>
          <p:nvPr/>
        </p:nvSpPr>
        <p:spPr>
          <a:xfrm rot="13293999">
            <a:off x="6350867" y="4152857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三角形 55">
            <a:extLst>
              <a:ext uri="{FF2B5EF4-FFF2-40B4-BE49-F238E27FC236}">
                <a16:creationId xmlns:a16="http://schemas.microsoft.com/office/drawing/2014/main" id="{09F66037-38DB-D440-92BE-CC3225294EDB}"/>
              </a:ext>
            </a:extLst>
          </p:cNvPr>
          <p:cNvSpPr/>
          <p:nvPr/>
        </p:nvSpPr>
        <p:spPr>
          <a:xfrm rot="18466519">
            <a:off x="5394450" y="4239104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三角形 56">
            <a:extLst>
              <a:ext uri="{FF2B5EF4-FFF2-40B4-BE49-F238E27FC236}">
                <a16:creationId xmlns:a16="http://schemas.microsoft.com/office/drawing/2014/main" id="{EC7C20E5-E06E-C242-A471-042D23B2B696}"/>
              </a:ext>
            </a:extLst>
          </p:cNvPr>
          <p:cNvSpPr/>
          <p:nvPr/>
        </p:nvSpPr>
        <p:spPr>
          <a:xfrm rot="7593777">
            <a:off x="4555967" y="4797056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三角形 57">
            <a:extLst>
              <a:ext uri="{FF2B5EF4-FFF2-40B4-BE49-F238E27FC236}">
                <a16:creationId xmlns:a16="http://schemas.microsoft.com/office/drawing/2014/main" id="{712EE8A7-666C-CD42-AD31-FCF0C12A0CDE}"/>
              </a:ext>
            </a:extLst>
          </p:cNvPr>
          <p:cNvSpPr/>
          <p:nvPr/>
        </p:nvSpPr>
        <p:spPr>
          <a:xfrm rot="18734529">
            <a:off x="6611907" y="5007525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三角形 58">
            <a:extLst>
              <a:ext uri="{FF2B5EF4-FFF2-40B4-BE49-F238E27FC236}">
                <a16:creationId xmlns:a16="http://schemas.microsoft.com/office/drawing/2014/main" id="{7553FEB6-0F62-8F4E-899E-35D45045017A}"/>
              </a:ext>
            </a:extLst>
          </p:cNvPr>
          <p:cNvSpPr/>
          <p:nvPr/>
        </p:nvSpPr>
        <p:spPr>
          <a:xfrm rot="7312543">
            <a:off x="5655889" y="5445936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三角形 59">
            <a:extLst>
              <a:ext uri="{FF2B5EF4-FFF2-40B4-BE49-F238E27FC236}">
                <a16:creationId xmlns:a16="http://schemas.microsoft.com/office/drawing/2014/main" id="{F73CF064-570E-FB4A-B0B9-02BE35F957F0}"/>
              </a:ext>
            </a:extLst>
          </p:cNvPr>
          <p:cNvSpPr/>
          <p:nvPr/>
        </p:nvSpPr>
        <p:spPr>
          <a:xfrm rot="18577958">
            <a:off x="6268091" y="2355436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三角形 60">
            <a:extLst>
              <a:ext uri="{FF2B5EF4-FFF2-40B4-BE49-F238E27FC236}">
                <a16:creationId xmlns:a16="http://schemas.microsoft.com/office/drawing/2014/main" id="{43805CF3-C678-D743-9698-F4804C3699CA}"/>
              </a:ext>
            </a:extLst>
          </p:cNvPr>
          <p:cNvSpPr/>
          <p:nvPr/>
        </p:nvSpPr>
        <p:spPr>
          <a:xfrm rot="7705316">
            <a:off x="5486146" y="2863331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EB05CC26-1C06-5A45-9C33-DD180AE4A881}"/>
              </a:ext>
            </a:extLst>
          </p:cNvPr>
          <p:cNvSpPr/>
          <p:nvPr/>
        </p:nvSpPr>
        <p:spPr>
          <a:xfrm>
            <a:off x="5927461" y="309926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05A7AB82-EB29-F64B-B2D7-7DE3A5331299}"/>
              </a:ext>
            </a:extLst>
          </p:cNvPr>
          <p:cNvSpPr/>
          <p:nvPr/>
        </p:nvSpPr>
        <p:spPr>
          <a:xfrm rot="1637880">
            <a:off x="4850679" y="2258734"/>
            <a:ext cx="2266780" cy="8556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8141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kumimoji="1" lang="en-US" altLang="ja-JP" dirty="0"/>
              <a:t>L</a:t>
            </a:r>
            <a:r>
              <a:rPr lang="en-US" altLang="ja-JP" dirty="0"/>
              <a:t>=3,M=1 </a:t>
            </a:r>
            <a:r>
              <a:rPr lang="ja-JP" altLang="en-US"/>
              <a:t>流れ場と磁場の重ね合わせ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084FD7B8-BAE6-614D-ADD6-D5604C472E39}"/>
              </a:ext>
            </a:extLst>
          </p:cNvPr>
          <p:cNvSpPr/>
          <p:nvPr/>
        </p:nvSpPr>
        <p:spPr>
          <a:xfrm rot="5400000">
            <a:off x="3639744" y="1593715"/>
            <a:ext cx="4681296" cy="4692085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D92237A2-F961-8B4C-98F0-B0E877127507}"/>
              </a:ext>
            </a:extLst>
          </p:cNvPr>
          <p:cNvSpPr/>
          <p:nvPr/>
        </p:nvSpPr>
        <p:spPr>
          <a:xfrm rot="1438739">
            <a:off x="5878931" y="2997013"/>
            <a:ext cx="2266780" cy="8556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3397617D-18FA-CE4D-ADE7-4CCC88A7D530}"/>
              </a:ext>
            </a:extLst>
          </p:cNvPr>
          <p:cNvSpPr/>
          <p:nvPr/>
        </p:nvSpPr>
        <p:spPr>
          <a:xfrm rot="1409006">
            <a:off x="4962610" y="4793333"/>
            <a:ext cx="2266780" cy="8556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CD1E2C6-1A32-F44B-B02A-E9A6CE9FB74D}"/>
              </a:ext>
            </a:extLst>
          </p:cNvPr>
          <p:cNvSpPr/>
          <p:nvPr/>
        </p:nvSpPr>
        <p:spPr>
          <a:xfrm>
            <a:off x="5162846" y="51040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EC54BF47-DC58-BB40-90A8-BC6BC3BD1B5F}"/>
              </a:ext>
            </a:extLst>
          </p:cNvPr>
          <p:cNvSpPr/>
          <p:nvPr/>
        </p:nvSpPr>
        <p:spPr>
          <a:xfrm>
            <a:off x="5921893" y="4650950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4517DD55-C5CA-574A-BA93-011DF34692C0}"/>
              </a:ext>
            </a:extLst>
          </p:cNvPr>
          <p:cNvSpPr/>
          <p:nvPr/>
        </p:nvSpPr>
        <p:spPr>
          <a:xfrm>
            <a:off x="6080688" y="315719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45309417-3A11-4948-8FC8-43DB56EBF3EA}"/>
              </a:ext>
            </a:extLst>
          </p:cNvPr>
          <p:cNvSpPr/>
          <p:nvPr/>
        </p:nvSpPr>
        <p:spPr>
          <a:xfrm>
            <a:off x="6865611" y="284624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4702F056-0F90-F54E-A4C5-8BFD4F3AA503}"/>
              </a:ext>
            </a:extLst>
          </p:cNvPr>
          <p:cNvCxnSpPr/>
          <p:nvPr/>
        </p:nvCxnSpPr>
        <p:spPr>
          <a:xfrm flipV="1">
            <a:off x="1454727" y="4380474"/>
            <a:ext cx="0" cy="607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901947C-D9DB-4745-8787-A103A79C595A}"/>
              </a:ext>
            </a:extLst>
          </p:cNvPr>
          <p:cNvCxnSpPr>
            <a:cxnSpLocks/>
          </p:cNvCxnSpPr>
          <p:nvPr/>
        </p:nvCxnSpPr>
        <p:spPr>
          <a:xfrm flipH="1">
            <a:off x="941025" y="4988942"/>
            <a:ext cx="515656" cy="214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79830F7D-100E-7D40-91B7-6B151C507C3A}"/>
              </a:ext>
            </a:extLst>
          </p:cNvPr>
          <p:cNvCxnSpPr>
            <a:cxnSpLocks/>
          </p:cNvCxnSpPr>
          <p:nvPr/>
        </p:nvCxnSpPr>
        <p:spPr>
          <a:xfrm>
            <a:off x="1454727" y="4996721"/>
            <a:ext cx="482892" cy="207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774C6507-9166-544A-A20A-49A8195BAB23}"/>
              </a:ext>
            </a:extLst>
          </p:cNvPr>
          <p:cNvSpPr txBox="1"/>
          <p:nvPr/>
        </p:nvSpPr>
        <p:spPr>
          <a:xfrm>
            <a:off x="1326790" y="4080867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2724E6C-75B9-D24A-AA6A-B2FB746D17E1}"/>
              </a:ext>
            </a:extLst>
          </p:cNvPr>
          <p:cNvSpPr txBox="1"/>
          <p:nvPr/>
        </p:nvSpPr>
        <p:spPr>
          <a:xfrm>
            <a:off x="1876825" y="512318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</a:t>
            </a:r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8E2C913E-5A4E-C54D-B7F6-03D8789DBA9E}"/>
              </a:ext>
            </a:extLst>
          </p:cNvPr>
          <p:cNvSpPr txBox="1"/>
          <p:nvPr/>
        </p:nvSpPr>
        <p:spPr>
          <a:xfrm>
            <a:off x="637377" y="5122418"/>
            <a:ext cx="25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endParaRPr kumimoji="1" lang="ja-JP" altLang="en-US"/>
          </a:p>
        </p:txBody>
      </p:sp>
      <p:sp>
        <p:nvSpPr>
          <p:cNvPr id="52" name="三角形 51">
            <a:extLst>
              <a:ext uri="{FF2B5EF4-FFF2-40B4-BE49-F238E27FC236}">
                <a16:creationId xmlns:a16="http://schemas.microsoft.com/office/drawing/2014/main" id="{0C1B436D-2D9E-014A-8AE2-F89CB9187C30}"/>
              </a:ext>
            </a:extLst>
          </p:cNvPr>
          <p:cNvSpPr/>
          <p:nvPr/>
        </p:nvSpPr>
        <p:spPr>
          <a:xfrm rot="18577958">
            <a:off x="7320689" y="3083369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三角形 52">
            <a:extLst>
              <a:ext uri="{FF2B5EF4-FFF2-40B4-BE49-F238E27FC236}">
                <a16:creationId xmlns:a16="http://schemas.microsoft.com/office/drawing/2014/main" id="{07B06206-4219-044B-BD4F-88708BD505AE}"/>
              </a:ext>
            </a:extLst>
          </p:cNvPr>
          <p:cNvSpPr/>
          <p:nvPr/>
        </p:nvSpPr>
        <p:spPr>
          <a:xfrm rot="7705316">
            <a:off x="6592485" y="3641899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三角形 54">
            <a:extLst>
              <a:ext uri="{FF2B5EF4-FFF2-40B4-BE49-F238E27FC236}">
                <a16:creationId xmlns:a16="http://schemas.microsoft.com/office/drawing/2014/main" id="{81B0C96F-051C-4B46-9A68-C0F0B6F33E8F}"/>
              </a:ext>
            </a:extLst>
          </p:cNvPr>
          <p:cNvSpPr/>
          <p:nvPr/>
        </p:nvSpPr>
        <p:spPr>
          <a:xfrm rot="13293999">
            <a:off x="6350867" y="4152857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三角形 55">
            <a:extLst>
              <a:ext uri="{FF2B5EF4-FFF2-40B4-BE49-F238E27FC236}">
                <a16:creationId xmlns:a16="http://schemas.microsoft.com/office/drawing/2014/main" id="{09F66037-38DB-D440-92BE-CC3225294EDB}"/>
              </a:ext>
            </a:extLst>
          </p:cNvPr>
          <p:cNvSpPr/>
          <p:nvPr/>
        </p:nvSpPr>
        <p:spPr>
          <a:xfrm rot="18466519">
            <a:off x="5220190" y="4156423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三角形 56">
            <a:extLst>
              <a:ext uri="{FF2B5EF4-FFF2-40B4-BE49-F238E27FC236}">
                <a16:creationId xmlns:a16="http://schemas.microsoft.com/office/drawing/2014/main" id="{EC7C20E5-E06E-C242-A471-042D23B2B696}"/>
              </a:ext>
            </a:extLst>
          </p:cNvPr>
          <p:cNvSpPr/>
          <p:nvPr/>
        </p:nvSpPr>
        <p:spPr>
          <a:xfrm rot="7593777">
            <a:off x="4555967" y="4797056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三角形 57">
            <a:extLst>
              <a:ext uri="{FF2B5EF4-FFF2-40B4-BE49-F238E27FC236}">
                <a16:creationId xmlns:a16="http://schemas.microsoft.com/office/drawing/2014/main" id="{712EE8A7-666C-CD42-AD31-FCF0C12A0CDE}"/>
              </a:ext>
            </a:extLst>
          </p:cNvPr>
          <p:cNvSpPr/>
          <p:nvPr/>
        </p:nvSpPr>
        <p:spPr>
          <a:xfrm rot="18734529">
            <a:off x="6611907" y="5007525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三角形 58">
            <a:extLst>
              <a:ext uri="{FF2B5EF4-FFF2-40B4-BE49-F238E27FC236}">
                <a16:creationId xmlns:a16="http://schemas.microsoft.com/office/drawing/2014/main" id="{7553FEB6-0F62-8F4E-899E-35D45045017A}"/>
              </a:ext>
            </a:extLst>
          </p:cNvPr>
          <p:cNvSpPr/>
          <p:nvPr/>
        </p:nvSpPr>
        <p:spPr>
          <a:xfrm rot="7312543">
            <a:off x="5655889" y="5445936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三角形 59">
            <a:extLst>
              <a:ext uri="{FF2B5EF4-FFF2-40B4-BE49-F238E27FC236}">
                <a16:creationId xmlns:a16="http://schemas.microsoft.com/office/drawing/2014/main" id="{F73CF064-570E-FB4A-B0B9-02BE35F957F0}"/>
              </a:ext>
            </a:extLst>
          </p:cNvPr>
          <p:cNvSpPr/>
          <p:nvPr/>
        </p:nvSpPr>
        <p:spPr>
          <a:xfrm rot="18577958">
            <a:off x="6142405" y="2279716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三角形 60">
            <a:extLst>
              <a:ext uri="{FF2B5EF4-FFF2-40B4-BE49-F238E27FC236}">
                <a16:creationId xmlns:a16="http://schemas.microsoft.com/office/drawing/2014/main" id="{43805CF3-C678-D743-9698-F4804C3699CA}"/>
              </a:ext>
            </a:extLst>
          </p:cNvPr>
          <p:cNvSpPr/>
          <p:nvPr/>
        </p:nvSpPr>
        <p:spPr>
          <a:xfrm rot="7705316">
            <a:off x="5486146" y="2863331"/>
            <a:ext cx="207818" cy="14776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6F0D4BB6-A979-BF47-9E54-AE2473805BBD}"/>
              </a:ext>
            </a:extLst>
          </p:cNvPr>
          <p:cNvSpPr/>
          <p:nvPr/>
        </p:nvSpPr>
        <p:spPr>
          <a:xfrm>
            <a:off x="5715469" y="4309948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09DC89CD-F55D-5743-8EB2-D2E3C5657B87}"/>
              </a:ext>
            </a:extLst>
          </p:cNvPr>
          <p:cNvSpPr/>
          <p:nvPr/>
        </p:nvSpPr>
        <p:spPr>
          <a:xfrm rot="1745509">
            <a:off x="5848768" y="2529355"/>
            <a:ext cx="2327106" cy="1790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A24B7C5B-83A5-BB4A-9194-2D4A70E7B155}"/>
              </a:ext>
            </a:extLst>
          </p:cNvPr>
          <p:cNvSpPr/>
          <p:nvPr/>
        </p:nvSpPr>
        <p:spPr>
          <a:xfrm>
            <a:off x="5848335" y="328213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9819851C-0707-9E49-B2FE-D638A850B2A0}"/>
              </a:ext>
            </a:extLst>
          </p:cNvPr>
          <p:cNvSpPr/>
          <p:nvPr/>
        </p:nvSpPr>
        <p:spPr>
          <a:xfrm>
            <a:off x="5162846" y="51040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C245FDCA-38AD-B147-BB98-68F0F12F0559}"/>
              </a:ext>
            </a:extLst>
          </p:cNvPr>
          <p:cNvSpPr/>
          <p:nvPr/>
        </p:nvSpPr>
        <p:spPr>
          <a:xfrm>
            <a:off x="5922812" y="309204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ACF847BC-F1DD-1C4F-95E1-89555206340C}"/>
              </a:ext>
            </a:extLst>
          </p:cNvPr>
          <p:cNvSpPr/>
          <p:nvPr/>
        </p:nvSpPr>
        <p:spPr>
          <a:xfrm>
            <a:off x="6865611" y="2846245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B36A86C2-25CF-2F44-8F4B-AC0D1B3DDAE1}"/>
              </a:ext>
            </a:extLst>
          </p:cNvPr>
          <p:cNvCxnSpPr>
            <a:cxnSpLocks/>
            <a:stCxn id="72" idx="1"/>
            <a:endCxn id="43" idx="1"/>
          </p:cNvCxnSpPr>
          <p:nvPr/>
        </p:nvCxnSpPr>
        <p:spPr>
          <a:xfrm flipV="1">
            <a:off x="4666075" y="3376980"/>
            <a:ext cx="1149383" cy="2352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>
            <a:extLst>
              <a:ext uri="{FF2B5EF4-FFF2-40B4-BE49-F238E27FC236}">
                <a16:creationId xmlns:a16="http://schemas.microsoft.com/office/drawing/2014/main" id="{C7789157-1C7A-C840-A280-B89B4EB6CB13}"/>
              </a:ext>
            </a:extLst>
          </p:cNvPr>
          <p:cNvSpPr/>
          <p:nvPr/>
        </p:nvSpPr>
        <p:spPr>
          <a:xfrm rot="1745509">
            <a:off x="5407364" y="3383001"/>
            <a:ext cx="1196079" cy="10446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3817B228-3409-ED40-8051-F861354C07C1}"/>
              </a:ext>
            </a:extLst>
          </p:cNvPr>
          <p:cNvCxnSpPr>
            <a:cxnSpLocks/>
            <a:stCxn id="43" idx="1"/>
          </p:cNvCxnSpPr>
          <p:nvPr/>
        </p:nvCxnSpPr>
        <p:spPr>
          <a:xfrm flipV="1">
            <a:off x="5815458" y="2989318"/>
            <a:ext cx="113968" cy="3876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三角形 44">
            <a:extLst>
              <a:ext uri="{FF2B5EF4-FFF2-40B4-BE49-F238E27FC236}">
                <a16:creationId xmlns:a16="http://schemas.microsoft.com/office/drawing/2014/main" id="{255BA85E-23D7-E440-9B91-6E7914BF4E4E}"/>
              </a:ext>
            </a:extLst>
          </p:cNvPr>
          <p:cNvSpPr/>
          <p:nvPr/>
        </p:nvSpPr>
        <p:spPr>
          <a:xfrm rot="18234066">
            <a:off x="5622108" y="383506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三角形 45">
            <a:extLst>
              <a:ext uri="{FF2B5EF4-FFF2-40B4-BE49-F238E27FC236}">
                <a16:creationId xmlns:a16="http://schemas.microsoft.com/office/drawing/2014/main" id="{43B5EE30-6FFF-2744-8A5E-316F708B0C5F}"/>
              </a:ext>
            </a:extLst>
          </p:cNvPr>
          <p:cNvSpPr/>
          <p:nvPr/>
        </p:nvSpPr>
        <p:spPr>
          <a:xfrm>
            <a:off x="6471015" y="3839915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三角形 46">
            <a:extLst>
              <a:ext uri="{FF2B5EF4-FFF2-40B4-BE49-F238E27FC236}">
                <a16:creationId xmlns:a16="http://schemas.microsoft.com/office/drawing/2014/main" id="{EA9F2D1F-04C0-6348-94A5-931963563249}"/>
              </a:ext>
            </a:extLst>
          </p:cNvPr>
          <p:cNvSpPr/>
          <p:nvPr/>
        </p:nvSpPr>
        <p:spPr>
          <a:xfrm rot="19072665">
            <a:off x="7790493" y="2928218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三角形 47">
            <a:extLst>
              <a:ext uri="{FF2B5EF4-FFF2-40B4-BE49-F238E27FC236}">
                <a16:creationId xmlns:a16="http://schemas.microsoft.com/office/drawing/2014/main" id="{41BDF036-18FB-6B49-8856-9E112776FB73}"/>
              </a:ext>
            </a:extLst>
          </p:cNvPr>
          <p:cNvSpPr/>
          <p:nvPr/>
        </p:nvSpPr>
        <p:spPr>
          <a:xfrm rot="7580404">
            <a:off x="6414652" y="1934626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三角形 53">
            <a:extLst>
              <a:ext uri="{FF2B5EF4-FFF2-40B4-BE49-F238E27FC236}">
                <a16:creationId xmlns:a16="http://schemas.microsoft.com/office/drawing/2014/main" id="{E914A4FC-4881-2246-9FA4-DF7DC364E1C8}"/>
              </a:ext>
            </a:extLst>
          </p:cNvPr>
          <p:cNvSpPr/>
          <p:nvPr/>
        </p:nvSpPr>
        <p:spPr>
          <a:xfrm rot="8290744">
            <a:off x="6774323" y="4708584"/>
            <a:ext cx="207818" cy="14776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01E7B1A3-AE4A-8F4B-9B24-F4E57890E160}"/>
              </a:ext>
            </a:extLst>
          </p:cNvPr>
          <p:cNvSpPr/>
          <p:nvPr/>
        </p:nvSpPr>
        <p:spPr>
          <a:xfrm>
            <a:off x="5593040" y="333756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155F84A0-232C-A64A-AEB1-8AB39CA5EE63}"/>
              </a:ext>
            </a:extLst>
          </p:cNvPr>
          <p:cNvSpPr/>
          <p:nvPr/>
        </p:nvSpPr>
        <p:spPr>
          <a:xfrm>
            <a:off x="6353703" y="445505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64B8E6C7-C45E-C845-8F80-892D3319279C}"/>
              </a:ext>
            </a:extLst>
          </p:cNvPr>
          <p:cNvSpPr/>
          <p:nvPr/>
        </p:nvSpPr>
        <p:spPr>
          <a:xfrm>
            <a:off x="6083559" y="436958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3A0F5FD6-BD1B-B74A-BC9E-6347A5384B79}"/>
              </a:ext>
            </a:extLst>
          </p:cNvPr>
          <p:cNvSpPr/>
          <p:nvPr/>
        </p:nvSpPr>
        <p:spPr>
          <a:xfrm>
            <a:off x="6314467" y="34738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6DCA973D-6AE3-9440-9389-896FC9AE9BD5}"/>
              </a:ext>
            </a:extLst>
          </p:cNvPr>
          <p:cNvSpPr/>
          <p:nvPr/>
        </p:nvSpPr>
        <p:spPr>
          <a:xfrm>
            <a:off x="6960566" y="2429427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399BC37E-0EBE-E641-8E4F-0455FD014E68}"/>
              </a:ext>
            </a:extLst>
          </p:cNvPr>
          <p:cNvCxnSpPr>
            <a:cxnSpLocks/>
            <a:endCxn id="43" idx="6"/>
          </p:cNvCxnSpPr>
          <p:nvPr/>
        </p:nvCxnSpPr>
        <p:spPr>
          <a:xfrm flipV="1">
            <a:off x="6274216" y="4196115"/>
            <a:ext cx="253779" cy="8659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3D4F09CB-12D6-6B4E-B1AB-EDD871953CC6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6527995" y="4196115"/>
            <a:ext cx="239515" cy="991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円/楕円 69">
            <a:extLst>
              <a:ext uri="{FF2B5EF4-FFF2-40B4-BE49-F238E27FC236}">
                <a16:creationId xmlns:a16="http://schemas.microsoft.com/office/drawing/2014/main" id="{C4F6A1D7-4E3D-4A4E-90CF-36847DBCD9DC}"/>
              </a:ext>
            </a:extLst>
          </p:cNvPr>
          <p:cNvSpPr/>
          <p:nvPr/>
        </p:nvSpPr>
        <p:spPr>
          <a:xfrm>
            <a:off x="5371259" y="3673864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8395AF3E-99ED-DD4F-9AE6-2A0F06B7EBF2}"/>
              </a:ext>
            </a:extLst>
          </p:cNvPr>
          <p:cNvSpPr/>
          <p:nvPr/>
        </p:nvSpPr>
        <p:spPr>
          <a:xfrm>
            <a:off x="5315080" y="3991753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>
            <a:extLst>
              <a:ext uri="{FF2B5EF4-FFF2-40B4-BE49-F238E27FC236}">
                <a16:creationId xmlns:a16="http://schemas.microsoft.com/office/drawing/2014/main" id="{A763E826-1945-6E42-A571-92CFC532A0FC}"/>
              </a:ext>
            </a:extLst>
          </p:cNvPr>
          <p:cNvSpPr/>
          <p:nvPr/>
        </p:nvSpPr>
        <p:spPr>
          <a:xfrm>
            <a:off x="5532995" y="4158683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>
            <a:extLst>
              <a:ext uri="{FF2B5EF4-FFF2-40B4-BE49-F238E27FC236}">
                <a16:creationId xmlns:a16="http://schemas.microsoft.com/office/drawing/2014/main" id="{1F838643-A4BF-0F43-9479-475BEBF383C9}"/>
              </a:ext>
            </a:extLst>
          </p:cNvPr>
          <p:cNvSpPr/>
          <p:nvPr/>
        </p:nvSpPr>
        <p:spPr>
          <a:xfrm>
            <a:off x="5734715" y="4353279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>
            <a:extLst>
              <a:ext uri="{FF2B5EF4-FFF2-40B4-BE49-F238E27FC236}">
                <a16:creationId xmlns:a16="http://schemas.microsoft.com/office/drawing/2014/main" id="{BEF80EF0-E9F6-BF44-811C-03BA919D127C}"/>
              </a:ext>
            </a:extLst>
          </p:cNvPr>
          <p:cNvSpPr/>
          <p:nvPr/>
        </p:nvSpPr>
        <p:spPr>
          <a:xfrm>
            <a:off x="6288480" y="425754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>
            <a:extLst>
              <a:ext uri="{FF2B5EF4-FFF2-40B4-BE49-F238E27FC236}">
                <a16:creationId xmlns:a16="http://schemas.microsoft.com/office/drawing/2014/main" id="{FC9C0984-29B7-2E4B-8D0B-69440876FEDF}"/>
              </a:ext>
            </a:extLst>
          </p:cNvPr>
          <p:cNvSpPr/>
          <p:nvPr/>
        </p:nvSpPr>
        <p:spPr>
          <a:xfrm>
            <a:off x="6215659" y="3969823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>
            <a:extLst>
              <a:ext uri="{FF2B5EF4-FFF2-40B4-BE49-F238E27FC236}">
                <a16:creationId xmlns:a16="http://schemas.microsoft.com/office/drawing/2014/main" id="{355AAAFD-1CA9-3544-BF63-59EEA74DE762}"/>
              </a:ext>
            </a:extLst>
          </p:cNvPr>
          <p:cNvSpPr/>
          <p:nvPr/>
        </p:nvSpPr>
        <p:spPr>
          <a:xfrm>
            <a:off x="6015339" y="374473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>
            <a:extLst>
              <a:ext uri="{FF2B5EF4-FFF2-40B4-BE49-F238E27FC236}">
                <a16:creationId xmlns:a16="http://schemas.microsoft.com/office/drawing/2014/main" id="{78EF4227-C606-5B44-A2E4-AB03BD96B2E6}"/>
              </a:ext>
            </a:extLst>
          </p:cNvPr>
          <p:cNvSpPr/>
          <p:nvPr/>
        </p:nvSpPr>
        <p:spPr>
          <a:xfrm>
            <a:off x="5876553" y="344869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D8A36FBF-6D70-D649-9ED5-EF10C9A87806}"/>
              </a:ext>
            </a:extLst>
          </p:cNvPr>
          <p:cNvSpPr/>
          <p:nvPr/>
        </p:nvSpPr>
        <p:spPr>
          <a:xfrm rot="1181652">
            <a:off x="4762833" y="1856473"/>
            <a:ext cx="2454443" cy="1626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>
            <a:extLst>
              <a:ext uri="{FF2B5EF4-FFF2-40B4-BE49-F238E27FC236}">
                <a16:creationId xmlns:a16="http://schemas.microsoft.com/office/drawing/2014/main" id="{25DD135F-DDE3-6243-B1DE-34FB1774B687}"/>
              </a:ext>
            </a:extLst>
          </p:cNvPr>
          <p:cNvSpPr/>
          <p:nvPr/>
        </p:nvSpPr>
        <p:spPr>
          <a:xfrm rot="1181652">
            <a:off x="4935096" y="4445426"/>
            <a:ext cx="2321806" cy="1553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>
            <a:extLst>
              <a:ext uri="{FF2B5EF4-FFF2-40B4-BE49-F238E27FC236}">
                <a16:creationId xmlns:a16="http://schemas.microsoft.com/office/drawing/2014/main" id="{297F0DE6-07CE-8C45-8BF5-A24B4F3CD186}"/>
              </a:ext>
            </a:extLst>
          </p:cNvPr>
          <p:cNvSpPr/>
          <p:nvPr/>
        </p:nvSpPr>
        <p:spPr>
          <a:xfrm>
            <a:off x="5141698" y="5481861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DC6C6310-9785-2349-831C-B88A78093F33}"/>
              </a:ext>
            </a:extLst>
          </p:cNvPr>
          <p:cNvSpPr/>
          <p:nvPr/>
        </p:nvSpPr>
        <p:spPr>
          <a:xfrm rot="1745509">
            <a:off x="3883930" y="3696826"/>
            <a:ext cx="2482451" cy="1790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12173211-AB0B-134A-8A09-D0C31424FF7A}"/>
              </a:ext>
            </a:extLst>
          </p:cNvPr>
          <p:cNvSpPr/>
          <p:nvPr/>
        </p:nvSpPr>
        <p:spPr>
          <a:xfrm>
            <a:off x="5360921" y="3505294"/>
            <a:ext cx="1238942" cy="8903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05A7AB82-EB29-F64B-B2D7-7DE3A5331299}"/>
              </a:ext>
            </a:extLst>
          </p:cNvPr>
          <p:cNvSpPr/>
          <p:nvPr/>
        </p:nvSpPr>
        <p:spPr>
          <a:xfrm rot="1637880">
            <a:off x="4850679" y="2258734"/>
            <a:ext cx="2266780" cy="8556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>
            <a:extLst>
              <a:ext uri="{FF2B5EF4-FFF2-40B4-BE49-F238E27FC236}">
                <a16:creationId xmlns:a16="http://schemas.microsoft.com/office/drawing/2014/main" id="{30DB1A8B-AE99-884C-87C6-F4BC357D1633}"/>
              </a:ext>
            </a:extLst>
          </p:cNvPr>
          <p:cNvSpPr/>
          <p:nvPr/>
        </p:nvSpPr>
        <p:spPr>
          <a:xfrm>
            <a:off x="4896633" y="4981802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746948DD-F7B3-8E40-914D-A8C45F7747FD}"/>
              </a:ext>
            </a:extLst>
          </p:cNvPr>
          <p:cNvSpPr/>
          <p:nvPr/>
        </p:nvSpPr>
        <p:spPr>
          <a:xfrm>
            <a:off x="5558099" y="4354656"/>
            <a:ext cx="174292" cy="160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1B91F78-8EE8-4E48-B3F0-268CD5655BAE}"/>
              </a:ext>
            </a:extLst>
          </p:cNvPr>
          <p:cNvSpPr/>
          <p:nvPr/>
        </p:nvSpPr>
        <p:spPr>
          <a:xfrm rot="1597977">
            <a:off x="3946908" y="4173875"/>
            <a:ext cx="2325387" cy="90323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3718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境界条件の変更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8CA090A-4BB2-334D-8646-68F435123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31" y="1540823"/>
            <a:ext cx="4572000" cy="4572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2CD032D-C9D5-4C4C-B765-4F7A5A795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31" y="1540823"/>
            <a:ext cx="6421194" cy="48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58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境界条件の変更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8208B23-D4FC-4E48-A00C-2FD2DB885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76" y="1654550"/>
            <a:ext cx="4522123" cy="452212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3CD9D39-B4A2-6346-892C-B5D06826C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99" y="1654550"/>
            <a:ext cx="6229002" cy="462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86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新たな初期条件の導入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1814946" y="3262745"/>
            <a:ext cx="3373582" cy="10354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72491"/>
            <a:ext cx="10515600" cy="4604472"/>
          </a:xfrm>
        </p:spPr>
        <p:txBody>
          <a:bodyPr/>
          <a:lstStyle/>
          <a:p>
            <a:pPr marL="0" indent="0">
              <a:lnSpc>
                <a:spcPct val="140000"/>
              </a:lnSpc>
              <a:buNone/>
            </a:pPr>
            <a:r>
              <a:rPr lang="ja-JP" altLang="en-US" dirty="0"/>
              <a:t>リング磁場</a:t>
            </a:r>
            <a:endParaRPr lang="en-US" altLang="ja-JP" dirty="0"/>
          </a:p>
        </p:txBody>
      </p:sp>
      <p:sp>
        <p:nvSpPr>
          <p:cNvPr id="10" name="下矢印 9"/>
          <p:cNvSpPr/>
          <p:nvPr/>
        </p:nvSpPr>
        <p:spPr>
          <a:xfrm>
            <a:off x="8013120" y="3961964"/>
            <a:ext cx="1700647" cy="1430699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7834744" y="3415145"/>
            <a:ext cx="2057401" cy="7306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下矢印 10"/>
          <p:cNvSpPr/>
          <p:nvPr/>
        </p:nvSpPr>
        <p:spPr>
          <a:xfrm rot="10800000">
            <a:off x="8013120" y="2168235"/>
            <a:ext cx="1697184" cy="161221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>
            <a:off x="6010717" y="2954104"/>
            <a:ext cx="1180214" cy="1652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46216" y="5100452"/>
            <a:ext cx="7837402" cy="132343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4000" dirty="0"/>
              <a:t>非常に強い流れが起きる</a:t>
            </a:r>
            <a:endParaRPr lang="en-US" altLang="ja-JP" sz="4000" dirty="0"/>
          </a:p>
          <a:p>
            <a:r>
              <a:rPr kumimoji="1" lang="ja-JP" altLang="en-US" sz="4000" dirty="0"/>
              <a:t>　⇒　シミュレーションの発散の原因</a:t>
            </a:r>
          </a:p>
        </p:txBody>
      </p:sp>
      <p:cxnSp>
        <p:nvCxnSpPr>
          <p:cNvPr id="15" name="直線コネクタ 14"/>
          <p:cNvCxnSpPr/>
          <p:nvPr/>
        </p:nvCxnSpPr>
        <p:spPr>
          <a:xfrm flipV="1">
            <a:off x="7072745" y="4499640"/>
            <a:ext cx="940375" cy="60081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4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新たな初期条件の導入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72491"/>
            <a:ext cx="10515600" cy="4604472"/>
          </a:xfrm>
        </p:spPr>
        <p:txBody>
          <a:bodyPr/>
          <a:lstStyle/>
          <a:p>
            <a:pPr marL="0" indent="0">
              <a:lnSpc>
                <a:spcPct val="140000"/>
              </a:lnSpc>
              <a:buNone/>
            </a:pPr>
            <a:r>
              <a:rPr lang="ja-JP" altLang="en-US" dirty="0"/>
              <a:t>解決策</a:t>
            </a:r>
            <a:endParaRPr lang="en-US" altLang="ja-JP" dirty="0"/>
          </a:p>
          <a:p>
            <a:pPr marL="742950" indent="-742950">
              <a:lnSpc>
                <a:spcPct val="140000"/>
              </a:lnSpc>
              <a:buFont typeface="+mj-lt"/>
              <a:buAutoNum type="arabicPeriod"/>
            </a:pPr>
            <a:r>
              <a:rPr lang="ja-JP" altLang="en-US" dirty="0"/>
              <a:t>リングの力を弱める</a:t>
            </a:r>
            <a:br>
              <a:rPr lang="en-US" altLang="ja-JP" dirty="0"/>
            </a:br>
            <a:r>
              <a:rPr lang="ja-JP" altLang="en-US" dirty="0"/>
              <a:t>⇒弱めすぎると構造に変化が見られない</a:t>
            </a:r>
            <a:endParaRPr lang="en-US" altLang="ja-JP" dirty="0"/>
          </a:p>
          <a:p>
            <a:pPr marL="742950" indent="-742950">
              <a:lnSpc>
                <a:spcPct val="140000"/>
              </a:lnSpc>
              <a:buFont typeface="+mj-lt"/>
              <a:buAutoNum type="arabicPeriod"/>
            </a:pPr>
            <a:r>
              <a:rPr lang="ja-JP" altLang="en-US" dirty="0">
                <a:solidFill>
                  <a:srgbClr val="FF0000"/>
                </a:solidFill>
              </a:rPr>
              <a:t>リングの数を増やす</a:t>
            </a:r>
            <a:br>
              <a:rPr lang="en-US" altLang="ja-JP" dirty="0">
                <a:solidFill>
                  <a:srgbClr val="FF0000"/>
                </a:solidFill>
              </a:rPr>
            </a:br>
            <a:r>
              <a:rPr lang="ja-JP" altLang="en-US" dirty="0">
                <a:solidFill>
                  <a:srgbClr val="FF0000"/>
                </a:solidFill>
              </a:rPr>
              <a:t>⇒球面調和関数の導入</a:t>
            </a:r>
            <a:endParaRPr lang="en-US" altLang="ja-JP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22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新たな初期条件の導入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1001154" cy="460447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ja-JP" altLang="en-US" dirty="0"/>
              <a:t>球面調和関数とは？</a:t>
            </a:r>
            <a:endParaRPr lang="en-US" altLang="ja-JP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ja-JP" altLang="en-US" dirty="0"/>
              <a:t>球面上の関数 </a:t>
            </a:r>
            <a:r>
              <a:rPr lang="en-US" altLang="ja-JP" dirty="0"/>
              <a:t>f(</a:t>
            </a:r>
            <a:r>
              <a:rPr lang="en-US" altLang="ja-JP" dirty="0" err="1"/>
              <a:t>θ,φ</a:t>
            </a:r>
            <a:r>
              <a:rPr lang="en-US" altLang="ja-JP" dirty="0"/>
              <a:t>) </a:t>
            </a:r>
            <a:r>
              <a:rPr lang="ja-JP" altLang="en-US" dirty="0"/>
              <a:t>を展開するのに用いられる関数群のこと。</a:t>
            </a:r>
            <a:r>
              <a:rPr lang="en-US" altLang="ja-JP" dirty="0"/>
              <a:t> f(</a:t>
            </a:r>
            <a:r>
              <a:rPr lang="en-US" altLang="ja-JP" dirty="0" err="1"/>
              <a:t>θ,φ</a:t>
            </a:r>
            <a:r>
              <a:rPr lang="en-US" altLang="ja-JP" dirty="0"/>
              <a:t>) </a:t>
            </a:r>
            <a:r>
              <a:rPr lang="ja-JP" altLang="en-US" dirty="0"/>
              <a:t>は球面調和関数の線形和で表される。</a:t>
            </a:r>
            <a:endParaRPr lang="en-US" altLang="ja-JP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287" y="4413711"/>
            <a:ext cx="6067425" cy="1895475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>
            <a:off x="7118498" y="5635255"/>
            <a:ext cx="14921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8114049" y="5802260"/>
            <a:ext cx="203132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球面調和関数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001175" y="4248483"/>
            <a:ext cx="800219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定数</a:t>
            </a:r>
          </a:p>
        </p:txBody>
      </p:sp>
      <p:cxnSp>
        <p:nvCxnSpPr>
          <p:cNvPr id="13" name="直線矢印コネクタ 12"/>
          <p:cNvCxnSpPr>
            <a:stCxn id="11" idx="2"/>
          </p:cNvCxnSpPr>
          <p:nvPr/>
        </p:nvCxnSpPr>
        <p:spPr>
          <a:xfrm flipH="1">
            <a:off x="6937744" y="4710148"/>
            <a:ext cx="463541" cy="38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00" y="4136978"/>
            <a:ext cx="4742233" cy="45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54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B05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 dirty="0"/>
              <a:t>新たな初期条件の導入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199" y="1572491"/>
            <a:ext cx="10751127" cy="4604472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ja-JP" altLang="en-US" dirty="0"/>
              <a:t>球面調和関数の式</a:t>
            </a:r>
            <a:endParaRPr lang="en-US" altLang="ja-JP" dirty="0"/>
          </a:p>
          <a:p>
            <a:pPr marL="0" indent="0">
              <a:lnSpc>
                <a:spcPct val="140000"/>
              </a:lnSpc>
              <a:buNone/>
            </a:pPr>
            <a:r>
              <a:rPr lang="ja-JP" altLang="en-US" dirty="0"/>
              <a:t>　　　</a:t>
            </a:r>
            <a:endParaRPr lang="en-US" altLang="ja-JP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r>
              <a:rPr lang="ja-JP" altLang="en-US" dirty="0"/>
              <a:t>ルジャンドル陪関数　　　　　　：</a:t>
            </a:r>
            <a:r>
              <a:rPr lang="en-US" altLang="ja-JP" dirty="0"/>
              <a:t>θ</a:t>
            </a:r>
            <a:r>
              <a:rPr lang="ja-JP" altLang="en-US" dirty="0"/>
              <a:t>方向の展開を表す</a:t>
            </a:r>
            <a:endParaRPr lang="en-US" altLang="ja-JP" dirty="0"/>
          </a:p>
          <a:p>
            <a:pPr>
              <a:lnSpc>
                <a:spcPct val="140000"/>
              </a:lnSpc>
            </a:pPr>
            <a:r>
              <a:rPr lang="en-US" altLang="ja-JP" dirty="0"/>
              <a:t>(</a:t>
            </a:r>
            <a:r>
              <a:rPr lang="en-US" altLang="ja-JP" dirty="0" err="1"/>
              <a:t>l,m</a:t>
            </a:r>
            <a:r>
              <a:rPr lang="en-US" altLang="ja-JP" dirty="0"/>
              <a:t>)</a:t>
            </a:r>
            <a:r>
              <a:rPr lang="ja-JP" altLang="en-US" dirty="0"/>
              <a:t>はそれぞれ緯度方向と経度方向の</a:t>
            </a:r>
            <a:r>
              <a:rPr lang="ja-JP" altLang="en-US" dirty="0">
                <a:solidFill>
                  <a:srgbClr val="FF0000"/>
                </a:solidFill>
              </a:rPr>
              <a:t>モード</a:t>
            </a:r>
            <a:r>
              <a:rPr lang="ja-JP" altLang="en-US" dirty="0"/>
              <a:t>を表している　⇒　磁気リングの数を調節できる</a:t>
            </a:r>
            <a:endParaRPr lang="en-US" altLang="ja-JP" dirty="0"/>
          </a:p>
          <a:p>
            <a:pPr>
              <a:lnSpc>
                <a:spcPct val="140000"/>
              </a:lnSpc>
            </a:pPr>
            <a:endParaRPr lang="en-US" altLang="ja-JP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687" y="2474616"/>
            <a:ext cx="5010150" cy="8667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l="2084" b="1299"/>
          <a:stretch/>
        </p:blipFill>
        <p:spPr>
          <a:xfrm>
            <a:off x="5119021" y="3428638"/>
            <a:ext cx="1473164" cy="90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93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クール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20565</TotalTime>
  <Words>2295</Words>
  <Application>Microsoft Macintosh PowerPoint</Application>
  <PresentationFormat>ワイド画面</PresentationFormat>
  <Paragraphs>300</Paragraphs>
  <Slides>33</Slides>
  <Notes>32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40" baseType="lpstr">
      <vt:lpstr>ＭＳ Ｐゴシック</vt:lpstr>
      <vt:lpstr>Arial</vt:lpstr>
      <vt:lpstr>Calibri</vt:lpstr>
      <vt:lpstr>Calibri Light</vt:lpstr>
      <vt:lpstr>Cambria Math</vt:lpstr>
      <vt:lpstr>Courier</vt:lpstr>
      <vt:lpstr>Office テーマ</vt:lpstr>
      <vt:lpstr>進捗報告</vt:lpstr>
      <vt:lpstr>進捗</vt:lpstr>
      <vt:lpstr>境界条件の変更</vt:lpstr>
      <vt:lpstr>境界条件の変更</vt:lpstr>
      <vt:lpstr>境界条件の変更</vt:lpstr>
      <vt:lpstr>新たな初期条件の導入</vt:lpstr>
      <vt:lpstr>新たな初期条件の導入</vt:lpstr>
      <vt:lpstr>新たな初期条件の導入</vt:lpstr>
      <vt:lpstr>新たな初期条件の導入</vt:lpstr>
      <vt:lpstr>新たな初期条件の導入</vt:lpstr>
      <vt:lpstr>新たな初期条件の導入</vt:lpstr>
      <vt:lpstr>構造の発見（l=3,m=1）</vt:lpstr>
      <vt:lpstr>構造の発見（l=3,m=1）</vt:lpstr>
      <vt:lpstr>構造の発見（l=3,m=1）</vt:lpstr>
      <vt:lpstr>構造の発見（l=3,m=1）</vt:lpstr>
      <vt:lpstr>構造の発見（l=3,m=1）</vt:lpstr>
      <vt:lpstr>構造の発見（l=3,m=2）</vt:lpstr>
      <vt:lpstr>構造の発見（l=3,m=2）</vt:lpstr>
      <vt:lpstr>構造の発見（l=3,m=3）</vt:lpstr>
      <vt:lpstr>構造の発見（l=3,m=3）</vt:lpstr>
      <vt:lpstr>構造の発見（l=3,m=3）</vt:lpstr>
      <vt:lpstr>構造の発見（l=3,m=3）</vt:lpstr>
      <vt:lpstr>今後の課題</vt:lpstr>
      <vt:lpstr>PowerPoint プレゼンテーション</vt:lpstr>
      <vt:lpstr>ルジャンドル陪関数と球面調和関数</vt:lpstr>
      <vt:lpstr>構造の発見（l=3,m=3）</vt:lpstr>
      <vt:lpstr>構造の発見（l=3,m=1）</vt:lpstr>
      <vt:lpstr>構造の発見（l=3,m=1）</vt:lpstr>
      <vt:lpstr>構造の発見（l=3,m=1）</vt:lpstr>
      <vt:lpstr>L=3,M=1 流れ場と磁場の重ね合わせ （XY平面　極付近）</vt:lpstr>
      <vt:lpstr>L=3,M=1 磁場</vt:lpstr>
      <vt:lpstr>L=3,M=1 流れ場</vt:lpstr>
      <vt:lpstr>L=3,M=1 流れ場と磁場の重ね合わせ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Dialect of Modern Fortran for Computer Simulations</dc:title>
  <dc:creator>細山田 真也</dc:creator>
  <cp:lastModifiedBy>細山田 真也</cp:lastModifiedBy>
  <cp:revision>406</cp:revision>
  <dcterms:created xsi:type="dcterms:W3CDTF">2018-08-24T04:20:34Z</dcterms:created>
  <dcterms:modified xsi:type="dcterms:W3CDTF">2020-02-03T07:59:53Z</dcterms:modified>
</cp:coreProperties>
</file>